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lear Sans" panose="020B0604020202020204" charset="0"/>
      <p:regular r:id="rId14"/>
    </p:embeddedFont>
    <p:embeddedFont>
      <p:font typeface="Clear Sans Bold" panose="020B0604020202020204" charset="0"/>
      <p:regular r:id="rId15"/>
    </p:embeddedFont>
    <p:embeddedFont>
      <p:font typeface="Clear Sans Medium" panose="020B0604020202020204" charset="0"/>
      <p:regular r:id="rId16"/>
    </p:embeddedFont>
    <p:embeddedFont>
      <p:font typeface="Tenor San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sp>
        <p:nvSpPr>
          <p:cNvPr id="2" name="TextBox 2"/>
          <p:cNvSpPr txBox="1"/>
          <p:nvPr/>
        </p:nvSpPr>
        <p:spPr>
          <a:xfrm>
            <a:off x="477973" y="585581"/>
            <a:ext cx="7903717" cy="3505200"/>
          </a:xfrm>
          <a:prstGeom prst="rect">
            <a:avLst/>
          </a:prstGeom>
        </p:spPr>
        <p:txBody>
          <a:bodyPr lIns="0" tIns="0" rIns="0" bIns="0" rtlCol="0" anchor="t">
            <a:spAutoFit/>
          </a:bodyPr>
          <a:lstStyle/>
          <a:p>
            <a:pPr marL="0" lvl="0" indent="0" algn="l">
              <a:lnSpc>
                <a:spcPts val="9000"/>
              </a:lnSpc>
            </a:pPr>
            <a:r>
              <a:rPr lang="en-US" sz="9000" spc="-179" dirty="0">
                <a:solidFill>
                  <a:srgbClr val="2A3D66"/>
                </a:solidFill>
                <a:latin typeface="Tenor Sans"/>
                <a:ea typeface="Tenor Sans"/>
                <a:cs typeface="Tenor Sans"/>
                <a:sym typeface="Tenor Sans"/>
              </a:rPr>
              <a:t>Système </a:t>
            </a:r>
            <a:r>
              <a:rPr lang="en-US" sz="9000" spc="-179" dirty="0" err="1">
                <a:solidFill>
                  <a:srgbClr val="2A3D66"/>
                </a:solidFill>
                <a:latin typeface="Tenor Sans"/>
                <a:ea typeface="Tenor Sans"/>
                <a:cs typeface="Tenor Sans"/>
                <a:sym typeface="Tenor Sans"/>
              </a:rPr>
              <a:t>d’Information</a:t>
            </a:r>
            <a:r>
              <a:rPr lang="en-US" sz="9000" spc="-179" dirty="0">
                <a:solidFill>
                  <a:srgbClr val="2A3D66"/>
                </a:solidFill>
                <a:latin typeface="Tenor Sans"/>
                <a:ea typeface="Tenor Sans"/>
                <a:cs typeface="Tenor Sans"/>
                <a:sym typeface="Tenor Sans"/>
              </a:rPr>
              <a:t> </a:t>
            </a:r>
            <a:r>
              <a:rPr lang="en-US" sz="9000" spc="-179" dirty="0" err="1">
                <a:solidFill>
                  <a:srgbClr val="2A3D66"/>
                </a:solidFill>
                <a:latin typeface="Tenor Sans"/>
                <a:ea typeface="Tenor Sans"/>
                <a:cs typeface="Tenor Sans"/>
                <a:sym typeface="Tenor Sans"/>
              </a:rPr>
              <a:t>Médical</a:t>
            </a:r>
            <a:endParaRPr lang="en-US" sz="9000" spc="-179" dirty="0">
              <a:solidFill>
                <a:srgbClr val="2A3D66"/>
              </a:solidFill>
              <a:latin typeface="Tenor Sans"/>
              <a:ea typeface="Tenor Sans"/>
              <a:cs typeface="Tenor Sans"/>
              <a:sym typeface="Tenor Sans"/>
            </a:endParaRPr>
          </a:p>
        </p:txBody>
      </p:sp>
      <p:sp>
        <p:nvSpPr>
          <p:cNvPr id="3" name="TextBox 3"/>
          <p:cNvSpPr txBox="1"/>
          <p:nvPr/>
        </p:nvSpPr>
        <p:spPr>
          <a:xfrm>
            <a:off x="666750" y="6960002"/>
            <a:ext cx="7156845" cy="1008523"/>
          </a:xfrm>
          <a:prstGeom prst="rect">
            <a:avLst/>
          </a:prstGeom>
        </p:spPr>
        <p:txBody>
          <a:bodyPr lIns="0" tIns="0" rIns="0" bIns="0" rtlCol="0" anchor="t">
            <a:spAutoFit/>
          </a:bodyPr>
          <a:lstStyle/>
          <a:p>
            <a:pPr marL="0" lvl="0" indent="0" algn="l">
              <a:lnSpc>
                <a:spcPts val="4056"/>
              </a:lnSpc>
              <a:spcBef>
                <a:spcPct val="0"/>
              </a:spcBef>
            </a:pPr>
            <a:r>
              <a:rPr lang="en-US" sz="2897" dirty="0" err="1">
                <a:solidFill>
                  <a:srgbClr val="2A3D66"/>
                </a:solidFill>
                <a:latin typeface="Clear Sans"/>
                <a:ea typeface="Clear Sans"/>
                <a:cs typeface="Clear Sans"/>
                <a:sym typeface="Clear Sans"/>
              </a:rPr>
              <a:t>Presenté</a:t>
            </a:r>
            <a:r>
              <a:rPr lang="en-US" sz="2897" dirty="0">
                <a:solidFill>
                  <a:srgbClr val="2A3D66"/>
                </a:solidFill>
                <a:latin typeface="Clear Sans"/>
                <a:ea typeface="Clear Sans"/>
                <a:cs typeface="Clear Sans"/>
                <a:sym typeface="Clear Sans"/>
              </a:rPr>
              <a:t> par :</a:t>
            </a:r>
          </a:p>
          <a:p>
            <a:pPr marL="0" lvl="0" indent="0" algn="l">
              <a:lnSpc>
                <a:spcPts val="4056"/>
              </a:lnSpc>
              <a:spcBef>
                <a:spcPct val="0"/>
              </a:spcBef>
            </a:pPr>
            <a:endParaRPr lang="en-US" sz="2897" dirty="0">
              <a:solidFill>
                <a:srgbClr val="2A3D66"/>
              </a:solidFill>
              <a:latin typeface="Clear Sans"/>
              <a:ea typeface="Clear Sans"/>
              <a:cs typeface="Clear Sans"/>
              <a:sym typeface="Clear Sans"/>
            </a:endParaRPr>
          </a:p>
        </p:txBody>
      </p:sp>
      <p:sp>
        <p:nvSpPr>
          <p:cNvPr id="5" name="Freeform 5"/>
          <p:cNvSpPr/>
          <p:nvPr/>
        </p:nvSpPr>
        <p:spPr>
          <a:xfrm>
            <a:off x="8381690" y="0"/>
            <a:ext cx="10244384" cy="10287000"/>
          </a:xfrm>
          <a:custGeom>
            <a:avLst/>
            <a:gdLst/>
            <a:ahLst/>
            <a:cxnLst/>
            <a:rect l="l" t="t" r="r" b="b"/>
            <a:pathLst>
              <a:path w="1587123" h="1593725">
                <a:moveTo>
                  <a:pt x="0" y="0"/>
                </a:moveTo>
                <a:lnTo>
                  <a:pt x="1587123" y="0"/>
                </a:lnTo>
                <a:lnTo>
                  <a:pt x="1587123" y="1593725"/>
                </a:lnTo>
                <a:lnTo>
                  <a:pt x="0" y="1593725"/>
                </a:lnTo>
                <a:close/>
              </a:path>
            </a:pathLst>
          </a:custGeom>
          <a:blipFill>
            <a:blip r:embed="rId2"/>
            <a:stretch>
              <a:fillRect l="-207" r="-207"/>
            </a:stretch>
          </a:blipFill>
        </p:spPr>
        <p:txBody>
          <a:bodyPr/>
          <a:lstStyle/>
          <a:p>
            <a:endParaRPr lang="fr-GN"/>
          </a:p>
        </p:txBody>
      </p:sp>
      <p:sp>
        <p:nvSpPr>
          <p:cNvPr id="6" name="TextBox 6"/>
          <p:cNvSpPr txBox="1"/>
          <p:nvPr/>
        </p:nvSpPr>
        <p:spPr>
          <a:xfrm>
            <a:off x="666750" y="7747984"/>
            <a:ext cx="7903717" cy="1099820"/>
          </a:xfrm>
          <a:prstGeom prst="rect">
            <a:avLst/>
          </a:prstGeom>
        </p:spPr>
        <p:txBody>
          <a:bodyPr lIns="0" tIns="0" rIns="0" bIns="0" rtlCol="0" anchor="t">
            <a:spAutoFit/>
          </a:bodyPr>
          <a:lstStyle/>
          <a:p>
            <a:pPr algn="l">
              <a:lnSpc>
                <a:spcPts val="4480"/>
              </a:lnSpc>
            </a:pPr>
            <a:r>
              <a:rPr lang="en-US" sz="3200" dirty="0">
                <a:solidFill>
                  <a:srgbClr val="2A3D66"/>
                </a:solidFill>
                <a:latin typeface="Clear Sans"/>
                <a:ea typeface="Clear Sans"/>
                <a:cs typeface="Clear Sans"/>
                <a:sym typeface="Clear Sans"/>
              </a:rPr>
              <a:t>Ahmed Rachid Bangoura</a:t>
            </a:r>
          </a:p>
          <a:p>
            <a:pPr marL="0" lvl="0" indent="0" algn="l">
              <a:lnSpc>
                <a:spcPts val="4480"/>
              </a:lnSpc>
              <a:spcBef>
                <a:spcPct val="0"/>
              </a:spcBef>
            </a:pPr>
            <a:r>
              <a:rPr lang="en-US" sz="3200" dirty="0">
                <a:solidFill>
                  <a:srgbClr val="2A3D66"/>
                </a:solidFill>
                <a:latin typeface="Clear Sans"/>
                <a:ea typeface="Clear Sans"/>
                <a:cs typeface="Clear Sans"/>
                <a:sym typeface="Clear Sans"/>
              </a:rPr>
              <a:t>                      &amp;</a:t>
            </a:r>
          </a:p>
        </p:txBody>
      </p:sp>
      <p:sp>
        <p:nvSpPr>
          <p:cNvPr id="7" name="TextBox 7"/>
          <p:cNvSpPr txBox="1"/>
          <p:nvPr/>
        </p:nvSpPr>
        <p:spPr>
          <a:xfrm>
            <a:off x="666750" y="8960803"/>
            <a:ext cx="7903717" cy="537845"/>
          </a:xfrm>
          <a:prstGeom prst="rect">
            <a:avLst/>
          </a:prstGeom>
        </p:spPr>
        <p:txBody>
          <a:bodyPr lIns="0" tIns="0" rIns="0" bIns="0" rtlCol="0" anchor="t">
            <a:spAutoFit/>
          </a:bodyPr>
          <a:lstStyle/>
          <a:p>
            <a:pPr marL="0" lvl="0" indent="0" algn="l">
              <a:lnSpc>
                <a:spcPts val="4480"/>
              </a:lnSpc>
              <a:spcBef>
                <a:spcPct val="0"/>
              </a:spcBef>
            </a:pPr>
            <a:r>
              <a:rPr lang="en-US" sz="3200" dirty="0">
                <a:solidFill>
                  <a:srgbClr val="2A3D66"/>
                </a:solidFill>
                <a:latin typeface="Clear Sans"/>
                <a:ea typeface="Clear Sans"/>
                <a:cs typeface="Clear Sans"/>
                <a:sym typeface="Clear Sans"/>
              </a:rPr>
              <a:t>Aissatou Lamarana Diallo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115050" cy="10287000"/>
            <a:chOff x="0" y="0"/>
            <a:chExt cx="757905" cy="1274980"/>
          </a:xfrm>
        </p:grpSpPr>
        <p:sp>
          <p:nvSpPr>
            <p:cNvPr id="3" name="Freeform 3"/>
            <p:cNvSpPr/>
            <p:nvPr/>
          </p:nvSpPr>
          <p:spPr>
            <a:xfrm>
              <a:off x="0" y="0"/>
              <a:ext cx="757905" cy="1274980"/>
            </a:xfrm>
            <a:custGeom>
              <a:avLst/>
              <a:gdLst/>
              <a:ahLst/>
              <a:cxnLst/>
              <a:rect l="l" t="t" r="r" b="b"/>
              <a:pathLst>
                <a:path w="757905" h="1274980">
                  <a:moveTo>
                    <a:pt x="0" y="0"/>
                  </a:moveTo>
                  <a:lnTo>
                    <a:pt x="757905" y="0"/>
                  </a:lnTo>
                  <a:lnTo>
                    <a:pt x="757905" y="1274980"/>
                  </a:lnTo>
                  <a:lnTo>
                    <a:pt x="0" y="1274980"/>
                  </a:lnTo>
                  <a:close/>
                </a:path>
              </a:pathLst>
            </a:custGeom>
            <a:solidFill>
              <a:srgbClr val="000000">
                <a:alpha val="0"/>
              </a:srgbClr>
            </a:solidFill>
            <a:ln w="12700">
              <a:solidFill>
                <a:srgbClr val="000000"/>
              </a:solidFill>
            </a:ln>
          </p:spPr>
          <p:txBody>
            <a:bodyPr/>
            <a:lstStyle/>
            <a:p>
              <a:endParaRPr lang="fr-GN"/>
            </a:p>
          </p:txBody>
        </p:sp>
      </p:grpSp>
      <p:sp>
        <p:nvSpPr>
          <p:cNvPr id="4" name="TextBox 4"/>
          <p:cNvSpPr txBox="1"/>
          <p:nvPr/>
        </p:nvSpPr>
        <p:spPr>
          <a:xfrm>
            <a:off x="7858125" y="4362450"/>
            <a:ext cx="8324850" cy="2174875"/>
          </a:xfrm>
          <a:prstGeom prst="rect">
            <a:avLst/>
          </a:prstGeom>
        </p:spPr>
        <p:txBody>
          <a:bodyPr lIns="0" tIns="0" rIns="0" bIns="0" rtlCol="0" anchor="t">
            <a:spAutoFit/>
          </a:bodyPr>
          <a:lstStyle/>
          <a:p>
            <a:pPr marL="0" lvl="0" indent="0" algn="l">
              <a:lnSpc>
                <a:spcPts val="3499"/>
              </a:lnSpc>
            </a:pPr>
            <a:r>
              <a:rPr lang="en-US" sz="2499">
                <a:solidFill>
                  <a:srgbClr val="2A3D66"/>
                </a:solidFill>
                <a:latin typeface="Clear Sans"/>
                <a:ea typeface="Clear Sans"/>
                <a:cs typeface="Clear Sans"/>
                <a:sym typeface="Clear Sans"/>
              </a:rPr>
              <a:t>100% des requêtes HTTP traitées avec succès illustrent l'efficacité de notre système d'information. Cela démontre non seulement la robustesse de l'architecture 3-tiers mise en place, mais aussi la fluidité des interactions entre les couches de présentation, métier et données.</a:t>
            </a:r>
          </a:p>
        </p:txBody>
      </p:sp>
      <p:sp>
        <p:nvSpPr>
          <p:cNvPr id="5" name="TextBox 5"/>
          <p:cNvSpPr txBox="1"/>
          <p:nvPr/>
        </p:nvSpPr>
        <p:spPr>
          <a:xfrm>
            <a:off x="7858125" y="3162300"/>
            <a:ext cx="8324850" cy="885825"/>
          </a:xfrm>
          <a:prstGeom prst="rect">
            <a:avLst/>
          </a:prstGeom>
        </p:spPr>
        <p:txBody>
          <a:bodyPr lIns="0" tIns="0" rIns="0" bIns="0" rtlCol="0" anchor="t">
            <a:spAutoFit/>
          </a:bodyPr>
          <a:lstStyle/>
          <a:p>
            <a:pPr marL="0" lvl="0" indent="0" algn="l">
              <a:lnSpc>
                <a:spcPts val="3599"/>
              </a:lnSpc>
              <a:spcBef>
                <a:spcPct val="0"/>
              </a:spcBef>
            </a:pPr>
            <a:r>
              <a:rPr lang="en-US" sz="2999" b="1">
                <a:solidFill>
                  <a:srgbClr val="2A3D66"/>
                </a:solidFill>
                <a:latin typeface="Clear Sans Bold"/>
                <a:ea typeface="Clear Sans Bold"/>
                <a:cs typeface="Clear Sans Bold"/>
                <a:sym typeface="Clear Sans Bold"/>
              </a:rPr>
              <a:t>TA</a:t>
            </a:r>
            <a:r>
              <a:rPr lang="en-US" sz="2999" b="1" u="none">
                <a:solidFill>
                  <a:srgbClr val="2A3D66"/>
                </a:solidFill>
                <a:latin typeface="Clear Sans Bold"/>
                <a:ea typeface="Clear Sans Bold"/>
                <a:cs typeface="Clear Sans Bold"/>
                <a:sym typeface="Clear Sans Bold"/>
              </a:rPr>
              <a:t>UX DE SUCCÈS</a:t>
            </a:r>
          </a:p>
          <a:p>
            <a:pPr marL="0" lvl="0" indent="0" algn="l">
              <a:lnSpc>
                <a:spcPts val="3599"/>
              </a:lnSpc>
              <a:spcBef>
                <a:spcPct val="0"/>
              </a:spcBef>
            </a:pPr>
            <a:endParaRPr lang="en-US" sz="2999" b="1" u="none">
              <a:solidFill>
                <a:srgbClr val="2A3D66"/>
              </a:solidFill>
              <a:latin typeface="Clear Sans Bold"/>
              <a:ea typeface="Clear Sans Bold"/>
              <a:cs typeface="Clear Sans Bold"/>
              <a:sym typeface="Clear Sans Bold"/>
            </a:endParaRPr>
          </a:p>
        </p:txBody>
      </p:sp>
      <p:sp>
        <p:nvSpPr>
          <p:cNvPr id="6" name="TextBox 6"/>
          <p:cNvSpPr txBox="1"/>
          <p:nvPr/>
        </p:nvSpPr>
        <p:spPr>
          <a:xfrm>
            <a:off x="7858125" y="1562100"/>
            <a:ext cx="8324850" cy="1057275"/>
          </a:xfrm>
          <a:prstGeom prst="rect">
            <a:avLst/>
          </a:prstGeom>
        </p:spPr>
        <p:txBody>
          <a:bodyPr lIns="0" tIns="0" rIns="0" bIns="0" rtlCol="0" anchor="t">
            <a:spAutoFit/>
          </a:bodyPr>
          <a:lstStyle/>
          <a:p>
            <a:pPr marL="0" lvl="0" indent="0" algn="l">
              <a:lnSpc>
                <a:spcPts val="8399"/>
              </a:lnSpc>
            </a:pPr>
            <a:r>
              <a:rPr lang="en-US" sz="6999" spc="-139">
                <a:solidFill>
                  <a:srgbClr val="2A3D66"/>
                </a:solidFill>
                <a:latin typeface="Tenor Sans"/>
                <a:ea typeface="Tenor Sans"/>
                <a:cs typeface="Tenor Sans"/>
                <a:sym typeface="Tenor Sans"/>
              </a:rPr>
              <a:t>100%</a:t>
            </a:r>
          </a:p>
        </p:txBody>
      </p:sp>
      <p:sp>
        <p:nvSpPr>
          <p:cNvPr id="7" name="Freeform 7"/>
          <p:cNvSpPr/>
          <p:nvPr/>
        </p:nvSpPr>
        <p:spPr>
          <a:xfrm rot="-6723923">
            <a:off x="13666568" y="-2297777"/>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GN"/>
          </a:p>
        </p:txBody>
      </p:sp>
      <p:grpSp>
        <p:nvGrpSpPr>
          <p:cNvPr id="8" name="Group 8"/>
          <p:cNvGrpSpPr/>
          <p:nvPr/>
        </p:nvGrpSpPr>
        <p:grpSpPr>
          <a:xfrm>
            <a:off x="0" y="0"/>
            <a:ext cx="6115050" cy="10287000"/>
            <a:chOff x="0" y="0"/>
            <a:chExt cx="757905" cy="1274980"/>
          </a:xfrm>
        </p:grpSpPr>
        <p:sp>
          <p:nvSpPr>
            <p:cNvPr id="9" name="Freeform 9"/>
            <p:cNvSpPr/>
            <p:nvPr/>
          </p:nvSpPr>
          <p:spPr>
            <a:xfrm>
              <a:off x="0" y="0"/>
              <a:ext cx="757905" cy="1274980"/>
            </a:xfrm>
            <a:custGeom>
              <a:avLst/>
              <a:gdLst/>
              <a:ahLst/>
              <a:cxnLst/>
              <a:rect l="l" t="t" r="r" b="b"/>
              <a:pathLst>
                <a:path w="757905" h="1274980">
                  <a:moveTo>
                    <a:pt x="0" y="0"/>
                  </a:moveTo>
                  <a:lnTo>
                    <a:pt x="757905" y="0"/>
                  </a:lnTo>
                  <a:lnTo>
                    <a:pt x="757905" y="1274980"/>
                  </a:lnTo>
                  <a:lnTo>
                    <a:pt x="0" y="1274980"/>
                  </a:lnTo>
                  <a:close/>
                </a:path>
              </a:pathLst>
            </a:custGeom>
            <a:blipFill>
              <a:blip r:embed="rId4"/>
              <a:stretch>
                <a:fillRect t="-116"/>
              </a:stretch>
            </a:blipFill>
          </p:spPr>
          <p:txBody>
            <a:bodyPr/>
            <a:lstStyle/>
            <a:p>
              <a:endParaRPr lang="fr-GN"/>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sp>
        <p:nvSpPr>
          <p:cNvPr id="2" name="TextBox 2"/>
          <p:cNvSpPr txBox="1"/>
          <p:nvPr/>
        </p:nvSpPr>
        <p:spPr>
          <a:xfrm>
            <a:off x="666750" y="1552561"/>
            <a:ext cx="8324850" cy="1143000"/>
          </a:xfrm>
          <a:prstGeom prst="rect">
            <a:avLst/>
          </a:prstGeom>
        </p:spPr>
        <p:txBody>
          <a:bodyPr lIns="0" tIns="0" rIns="0" bIns="0" rtlCol="0" anchor="t">
            <a:spAutoFit/>
          </a:bodyPr>
          <a:lstStyle/>
          <a:p>
            <a:pPr marL="0" lvl="0" indent="0" algn="l">
              <a:lnSpc>
                <a:spcPts val="8999"/>
              </a:lnSpc>
            </a:pPr>
            <a:r>
              <a:rPr lang="en-US" sz="7499" spc="-149" dirty="0">
                <a:solidFill>
                  <a:srgbClr val="2A3D66"/>
                </a:solidFill>
                <a:latin typeface="Tenor Sans"/>
                <a:ea typeface="Tenor Sans"/>
                <a:cs typeface="Tenor Sans"/>
                <a:sym typeface="Tenor Sans"/>
              </a:rPr>
              <a:t>Conclusion : </a:t>
            </a:r>
          </a:p>
        </p:txBody>
      </p:sp>
      <p:sp>
        <p:nvSpPr>
          <p:cNvPr id="3" name="TextBox 3"/>
          <p:cNvSpPr txBox="1"/>
          <p:nvPr/>
        </p:nvSpPr>
        <p:spPr>
          <a:xfrm>
            <a:off x="666750" y="3323282"/>
            <a:ext cx="13296450" cy="2652265"/>
          </a:xfrm>
          <a:prstGeom prst="rect">
            <a:avLst/>
          </a:prstGeom>
        </p:spPr>
        <p:txBody>
          <a:bodyPr wrap="square" lIns="0" tIns="0" rIns="0" bIns="0" rtlCol="0" anchor="t">
            <a:spAutoFit/>
          </a:bodyPr>
          <a:lstStyle/>
          <a:p>
            <a:pPr marL="0" lvl="0" indent="0" algn="l">
              <a:lnSpc>
                <a:spcPts val="4199"/>
              </a:lnSpc>
              <a:spcBef>
                <a:spcPct val="0"/>
              </a:spcBef>
            </a:pPr>
            <a:r>
              <a:rPr lang="en-US" sz="2999" dirty="0">
                <a:solidFill>
                  <a:srgbClr val="2A3D66"/>
                </a:solidFill>
                <a:latin typeface="Clear Sans"/>
                <a:ea typeface="Clear Sans"/>
                <a:cs typeface="Clear Sans"/>
                <a:sym typeface="Clear Sans"/>
              </a:rPr>
              <a:t>Ce </a:t>
            </a:r>
            <a:r>
              <a:rPr lang="en-US" sz="2999" dirty="0" err="1">
                <a:solidFill>
                  <a:srgbClr val="2A3D66"/>
                </a:solidFill>
                <a:latin typeface="Clear Sans"/>
                <a:ea typeface="Clear Sans"/>
                <a:cs typeface="Clear Sans"/>
                <a:sym typeface="Clear Sans"/>
              </a:rPr>
              <a:t>projet</a:t>
            </a:r>
            <a:r>
              <a:rPr lang="en-US" sz="2999" dirty="0">
                <a:solidFill>
                  <a:srgbClr val="2A3D66"/>
                </a:solidFill>
                <a:latin typeface="Clear Sans"/>
                <a:ea typeface="Clear Sans"/>
                <a:cs typeface="Clear Sans"/>
                <a:sym typeface="Clear Sans"/>
              </a:rPr>
              <a:t> a </a:t>
            </a:r>
            <a:r>
              <a:rPr lang="en-US" sz="2999" dirty="0" err="1">
                <a:solidFill>
                  <a:srgbClr val="2A3D66"/>
                </a:solidFill>
                <a:latin typeface="Clear Sans"/>
                <a:ea typeface="Clear Sans"/>
                <a:cs typeface="Clear Sans"/>
                <a:sym typeface="Clear Sans"/>
              </a:rPr>
              <a:t>permis</a:t>
            </a:r>
            <a:r>
              <a:rPr lang="en-US" sz="2999" dirty="0">
                <a:solidFill>
                  <a:srgbClr val="2A3D66"/>
                </a:solidFill>
                <a:latin typeface="Clear Sans"/>
                <a:ea typeface="Clear Sans"/>
                <a:cs typeface="Clear Sans"/>
                <a:sym typeface="Clear Sans"/>
              </a:rPr>
              <a:t> de </a:t>
            </a:r>
            <a:r>
              <a:rPr lang="en-US" sz="2999" dirty="0" err="1">
                <a:solidFill>
                  <a:srgbClr val="2A3D66"/>
                </a:solidFill>
                <a:latin typeface="Clear Sans"/>
                <a:ea typeface="Clear Sans"/>
                <a:cs typeface="Clear Sans"/>
                <a:sym typeface="Clear Sans"/>
              </a:rPr>
              <a:t>livrer</a:t>
            </a:r>
            <a:r>
              <a:rPr lang="en-US" sz="2999" dirty="0">
                <a:solidFill>
                  <a:srgbClr val="2A3D66"/>
                </a:solidFill>
                <a:latin typeface="Clear Sans"/>
                <a:ea typeface="Clear Sans"/>
                <a:cs typeface="Clear Sans"/>
                <a:sym typeface="Clear Sans"/>
              </a:rPr>
              <a:t> un </a:t>
            </a:r>
            <a:r>
              <a:rPr lang="en-US" sz="2999" dirty="0" err="1">
                <a:solidFill>
                  <a:srgbClr val="2A3D66"/>
                </a:solidFill>
                <a:latin typeface="Clear Sans"/>
                <a:ea typeface="Clear Sans"/>
                <a:cs typeface="Clear Sans"/>
                <a:sym typeface="Clear Sans"/>
              </a:rPr>
              <a:t>système</a:t>
            </a:r>
            <a:r>
              <a:rPr lang="en-US" sz="2999" dirty="0">
                <a:solidFill>
                  <a:srgbClr val="2A3D66"/>
                </a:solidFill>
                <a:latin typeface="Clear Sans"/>
                <a:ea typeface="Clear Sans"/>
                <a:cs typeface="Clear Sans"/>
                <a:sym typeface="Clear Sans"/>
              </a:rPr>
              <a:t> </a:t>
            </a:r>
            <a:r>
              <a:rPr lang="en-US" sz="2999" dirty="0" err="1">
                <a:solidFill>
                  <a:srgbClr val="2A3D66"/>
                </a:solidFill>
                <a:latin typeface="Clear Sans"/>
                <a:ea typeface="Clear Sans"/>
                <a:cs typeface="Clear Sans"/>
                <a:sym typeface="Clear Sans"/>
              </a:rPr>
              <a:t>d’information</a:t>
            </a:r>
            <a:r>
              <a:rPr lang="en-US" sz="2999" dirty="0">
                <a:solidFill>
                  <a:srgbClr val="2A3D66"/>
                </a:solidFill>
                <a:latin typeface="Clear Sans"/>
                <a:ea typeface="Clear Sans"/>
                <a:cs typeface="Clear Sans"/>
                <a:sym typeface="Clear Sans"/>
              </a:rPr>
              <a:t> </a:t>
            </a:r>
            <a:r>
              <a:rPr lang="en-US" sz="2999" dirty="0" err="1">
                <a:solidFill>
                  <a:srgbClr val="2A3D66"/>
                </a:solidFill>
                <a:latin typeface="Clear Sans"/>
                <a:ea typeface="Clear Sans"/>
                <a:cs typeface="Clear Sans"/>
                <a:sym typeface="Clear Sans"/>
              </a:rPr>
              <a:t>complet</a:t>
            </a:r>
            <a:r>
              <a:rPr lang="en-US" sz="2999" dirty="0">
                <a:solidFill>
                  <a:srgbClr val="2A3D66"/>
                </a:solidFill>
                <a:latin typeface="Clear Sans"/>
                <a:ea typeface="Clear Sans"/>
                <a:cs typeface="Clear Sans"/>
                <a:sym typeface="Clear Sans"/>
              </a:rPr>
              <a:t>, </a:t>
            </a:r>
            <a:r>
              <a:rPr lang="en-US" sz="2999" dirty="0" err="1">
                <a:solidFill>
                  <a:srgbClr val="2A3D66"/>
                </a:solidFill>
                <a:latin typeface="Clear Sans"/>
                <a:ea typeface="Clear Sans"/>
                <a:cs typeface="Clear Sans"/>
                <a:sym typeface="Clear Sans"/>
              </a:rPr>
              <a:t>intégrant</a:t>
            </a:r>
            <a:r>
              <a:rPr lang="en-US" sz="2999" dirty="0">
                <a:solidFill>
                  <a:srgbClr val="2A3D66"/>
                </a:solidFill>
                <a:latin typeface="Clear Sans"/>
                <a:ea typeface="Clear Sans"/>
                <a:cs typeface="Clear Sans"/>
                <a:sym typeface="Clear Sans"/>
              </a:rPr>
              <a:t> la gestion des patients, des </a:t>
            </a:r>
            <a:r>
              <a:rPr lang="en-US" sz="2999" dirty="0" err="1">
                <a:solidFill>
                  <a:srgbClr val="2A3D66"/>
                </a:solidFill>
                <a:latin typeface="Clear Sans"/>
                <a:ea typeface="Clear Sans"/>
                <a:cs typeface="Clear Sans"/>
                <a:sym typeface="Clear Sans"/>
              </a:rPr>
              <a:t>médecins</a:t>
            </a:r>
            <a:r>
              <a:rPr lang="en-US" sz="2999" dirty="0">
                <a:solidFill>
                  <a:srgbClr val="2A3D66"/>
                </a:solidFill>
                <a:latin typeface="Clear Sans"/>
                <a:ea typeface="Clear Sans"/>
                <a:cs typeface="Clear Sans"/>
                <a:sym typeface="Clear Sans"/>
              </a:rPr>
              <a:t> et des </a:t>
            </a:r>
            <a:r>
              <a:rPr lang="en-US" sz="2999" dirty="0" err="1">
                <a:solidFill>
                  <a:srgbClr val="2A3D66"/>
                </a:solidFill>
                <a:latin typeface="Clear Sans"/>
                <a:ea typeface="Clear Sans"/>
                <a:cs typeface="Clear Sans"/>
                <a:sym typeface="Clear Sans"/>
              </a:rPr>
              <a:t>rendez</a:t>
            </a:r>
            <a:r>
              <a:rPr lang="en-US" sz="2999" dirty="0">
                <a:solidFill>
                  <a:srgbClr val="2A3D66"/>
                </a:solidFill>
                <a:latin typeface="Clear Sans"/>
                <a:ea typeface="Clear Sans"/>
                <a:cs typeface="Clear Sans"/>
                <a:sym typeface="Clear Sans"/>
              </a:rPr>
              <a:t>-vous. Les </a:t>
            </a:r>
            <a:r>
              <a:rPr lang="en-US" sz="2999" dirty="0" err="1">
                <a:solidFill>
                  <a:srgbClr val="2A3D66"/>
                </a:solidFill>
                <a:latin typeface="Clear Sans"/>
                <a:ea typeface="Clear Sans"/>
                <a:cs typeface="Clear Sans"/>
                <a:sym typeface="Clear Sans"/>
              </a:rPr>
              <a:t>compétences</a:t>
            </a:r>
            <a:r>
              <a:rPr lang="en-US" sz="2999" dirty="0">
                <a:solidFill>
                  <a:srgbClr val="2A3D66"/>
                </a:solidFill>
                <a:latin typeface="Clear Sans"/>
                <a:ea typeface="Clear Sans"/>
                <a:cs typeface="Clear Sans"/>
                <a:sym typeface="Clear Sans"/>
              </a:rPr>
              <a:t> </a:t>
            </a:r>
            <a:r>
              <a:rPr lang="en-US" sz="2999" dirty="0" err="1">
                <a:solidFill>
                  <a:srgbClr val="2A3D66"/>
                </a:solidFill>
                <a:latin typeface="Clear Sans"/>
                <a:ea typeface="Clear Sans"/>
                <a:cs typeface="Clear Sans"/>
                <a:sym typeface="Clear Sans"/>
              </a:rPr>
              <a:t>développées</a:t>
            </a:r>
            <a:r>
              <a:rPr lang="en-US" sz="2999" dirty="0">
                <a:solidFill>
                  <a:srgbClr val="2A3D66"/>
                </a:solidFill>
                <a:latin typeface="Clear Sans"/>
                <a:ea typeface="Clear Sans"/>
                <a:cs typeface="Clear Sans"/>
                <a:sym typeface="Clear Sans"/>
              </a:rPr>
              <a:t> </a:t>
            </a:r>
            <a:r>
              <a:rPr lang="en-US" sz="2999" dirty="0" err="1">
                <a:solidFill>
                  <a:srgbClr val="2A3D66"/>
                </a:solidFill>
                <a:latin typeface="Clear Sans"/>
                <a:ea typeface="Clear Sans"/>
                <a:cs typeface="Clear Sans"/>
                <a:sym typeface="Clear Sans"/>
              </a:rPr>
              <a:t>sont</a:t>
            </a:r>
            <a:r>
              <a:rPr lang="en-US" sz="2999" dirty="0">
                <a:solidFill>
                  <a:srgbClr val="2A3D66"/>
                </a:solidFill>
                <a:latin typeface="Clear Sans"/>
                <a:ea typeface="Clear Sans"/>
                <a:cs typeface="Clear Sans"/>
                <a:sym typeface="Clear Sans"/>
              </a:rPr>
              <a:t> </a:t>
            </a:r>
            <a:r>
              <a:rPr lang="en-US" sz="2999" dirty="0" err="1">
                <a:solidFill>
                  <a:srgbClr val="2A3D66"/>
                </a:solidFill>
                <a:latin typeface="Clear Sans"/>
                <a:ea typeface="Clear Sans"/>
                <a:cs typeface="Clear Sans"/>
                <a:sym typeface="Clear Sans"/>
              </a:rPr>
              <a:t>essentielles</a:t>
            </a:r>
            <a:r>
              <a:rPr lang="en-US" sz="2999" dirty="0">
                <a:solidFill>
                  <a:srgbClr val="2A3D66"/>
                </a:solidFill>
                <a:latin typeface="Clear Sans"/>
                <a:ea typeface="Clear Sans"/>
                <a:cs typeface="Clear Sans"/>
                <a:sym typeface="Clear Sans"/>
              </a:rPr>
              <a:t> pour </a:t>
            </a:r>
            <a:r>
              <a:rPr lang="en-US" sz="2999" dirty="0" err="1">
                <a:solidFill>
                  <a:srgbClr val="2A3D66"/>
                </a:solidFill>
                <a:latin typeface="Clear Sans"/>
                <a:ea typeface="Clear Sans"/>
                <a:cs typeface="Clear Sans"/>
                <a:sym typeface="Clear Sans"/>
              </a:rPr>
              <a:t>l’évolution</a:t>
            </a:r>
            <a:r>
              <a:rPr lang="en-US" sz="2999" dirty="0">
                <a:solidFill>
                  <a:srgbClr val="2A3D66"/>
                </a:solidFill>
                <a:latin typeface="Clear Sans"/>
                <a:ea typeface="Clear Sans"/>
                <a:cs typeface="Clear Sans"/>
                <a:sym typeface="Clear Sans"/>
              </a:rPr>
              <a:t> des pratiques </a:t>
            </a:r>
            <a:r>
              <a:rPr lang="en-US" sz="2999" dirty="0" err="1">
                <a:solidFill>
                  <a:srgbClr val="2A3D66"/>
                </a:solidFill>
                <a:latin typeface="Clear Sans"/>
                <a:ea typeface="Clear Sans"/>
                <a:cs typeface="Clear Sans"/>
                <a:sym typeface="Clear Sans"/>
              </a:rPr>
              <a:t>en</a:t>
            </a:r>
            <a:r>
              <a:rPr lang="en-US" sz="2999" dirty="0">
                <a:solidFill>
                  <a:srgbClr val="2A3D66"/>
                </a:solidFill>
                <a:latin typeface="Clear Sans"/>
                <a:ea typeface="Clear Sans"/>
                <a:cs typeface="Clear Sans"/>
                <a:sym typeface="Clear Sans"/>
              </a:rPr>
              <a:t> santé numérique.</a:t>
            </a: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p:txBody>
      </p:sp>
      <p:sp>
        <p:nvSpPr>
          <p:cNvPr id="4" name="Freeform 4"/>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G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3D66"/>
        </a:solidFill>
        <a:effectLst/>
      </p:bgPr>
    </p:bg>
    <p:spTree>
      <p:nvGrpSpPr>
        <p:cNvPr id="1" name=""/>
        <p:cNvGrpSpPr/>
        <p:nvPr/>
      </p:nvGrpSpPr>
      <p:grpSpPr>
        <a:xfrm>
          <a:off x="0" y="0"/>
          <a:ext cx="0" cy="0"/>
          <a:chOff x="0" y="0"/>
          <a:chExt cx="0" cy="0"/>
        </a:xfrm>
      </p:grpSpPr>
      <p:sp>
        <p:nvSpPr>
          <p:cNvPr id="2" name="Freeform 2"/>
          <p:cNvSpPr/>
          <p:nvPr/>
        </p:nvSpPr>
        <p:spPr>
          <a:xfrm rot="-2926989">
            <a:off x="-12431368" y="-8975965"/>
            <a:ext cx="27274407" cy="25058977"/>
          </a:xfrm>
          <a:custGeom>
            <a:avLst/>
            <a:gdLst/>
            <a:ahLst/>
            <a:cxnLst/>
            <a:rect l="l" t="t" r="r" b="b"/>
            <a:pathLst>
              <a:path w="27274407" h="25058977">
                <a:moveTo>
                  <a:pt x="0" y="0"/>
                </a:moveTo>
                <a:lnTo>
                  <a:pt x="27274407" y="0"/>
                </a:lnTo>
                <a:lnTo>
                  <a:pt x="27274407" y="25058977"/>
                </a:lnTo>
                <a:lnTo>
                  <a:pt x="0" y="2505897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GN"/>
          </a:p>
        </p:txBody>
      </p:sp>
      <p:sp>
        <p:nvSpPr>
          <p:cNvPr id="3" name="Freeform 3"/>
          <p:cNvSpPr/>
          <p:nvPr/>
        </p:nvSpPr>
        <p:spPr>
          <a:xfrm rot="5111384">
            <a:off x="13680135" y="1098024"/>
            <a:ext cx="12122938" cy="11672351"/>
          </a:xfrm>
          <a:custGeom>
            <a:avLst/>
            <a:gdLst/>
            <a:ahLst/>
            <a:cxnLst/>
            <a:rect l="l" t="t" r="r" b="b"/>
            <a:pathLst>
              <a:path w="12122938" h="11672351">
                <a:moveTo>
                  <a:pt x="0" y="0"/>
                </a:moveTo>
                <a:lnTo>
                  <a:pt x="12122939" y="0"/>
                </a:lnTo>
                <a:lnTo>
                  <a:pt x="12122939" y="11672352"/>
                </a:lnTo>
                <a:lnTo>
                  <a:pt x="0" y="116723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GN"/>
          </a:p>
        </p:txBody>
      </p:sp>
      <p:sp>
        <p:nvSpPr>
          <p:cNvPr id="4" name="TextBox 4"/>
          <p:cNvSpPr txBox="1"/>
          <p:nvPr/>
        </p:nvSpPr>
        <p:spPr>
          <a:xfrm>
            <a:off x="2216293" y="3543998"/>
            <a:ext cx="11201400" cy="2276475"/>
          </a:xfrm>
          <a:prstGeom prst="rect">
            <a:avLst/>
          </a:prstGeom>
        </p:spPr>
        <p:txBody>
          <a:bodyPr lIns="0" tIns="0" rIns="0" bIns="0" rtlCol="0" anchor="t">
            <a:spAutoFit/>
          </a:bodyPr>
          <a:lstStyle/>
          <a:p>
            <a:pPr marL="0" lvl="0" indent="0" algn="l">
              <a:lnSpc>
                <a:spcPts val="8999"/>
              </a:lnSpc>
            </a:pPr>
            <a:r>
              <a:rPr lang="en-US" sz="7499" spc="-149">
                <a:solidFill>
                  <a:srgbClr val="2A3D66"/>
                </a:solidFill>
                <a:latin typeface="Tenor Sans"/>
                <a:ea typeface="Tenor Sans"/>
                <a:cs typeface="Tenor Sans"/>
                <a:sym typeface="Tenor Sans"/>
              </a:rPr>
              <a:t>Merci de votre attention</a:t>
            </a:r>
          </a:p>
          <a:p>
            <a:pPr marL="0" lvl="0" indent="0" algn="l">
              <a:lnSpc>
                <a:spcPts val="8999"/>
              </a:lnSpc>
            </a:pPr>
            <a:r>
              <a:rPr lang="en-US" sz="7499" spc="-149">
                <a:solidFill>
                  <a:srgbClr val="2A3D66"/>
                </a:solidFill>
                <a:latin typeface="Tenor Sans"/>
                <a:ea typeface="Tenor Sans"/>
                <a:cs typeface="Tenor Sans"/>
                <a:sym typeface="Tenor Sans"/>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sp>
        <p:nvSpPr>
          <p:cNvPr id="2" name="TextBox 2"/>
          <p:cNvSpPr txBox="1"/>
          <p:nvPr/>
        </p:nvSpPr>
        <p:spPr>
          <a:xfrm>
            <a:off x="695325" y="683242"/>
            <a:ext cx="8324850" cy="1143000"/>
          </a:xfrm>
          <a:prstGeom prst="rect">
            <a:avLst/>
          </a:prstGeom>
        </p:spPr>
        <p:txBody>
          <a:bodyPr lIns="0" tIns="0" rIns="0" bIns="0" rtlCol="0" anchor="t">
            <a:spAutoFit/>
          </a:bodyPr>
          <a:lstStyle/>
          <a:p>
            <a:pPr marL="0" lvl="0" indent="0" algn="l">
              <a:lnSpc>
                <a:spcPts val="8999"/>
              </a:lnSpc>
            </a:pPr>
            <a:r>
              <a:rPr lang="en-US" sz="7499" spc="-149">
                <a:solidFill>
                  <a:srgbClr val="2A3D66"/>
                </a:solidFill>
                <a:latin typeface="Tenor Sans"/>
                <a:ea typeface="Tenor Sans"/>
                <a:cs typeface="Tenor Sans"/>
                <a:sym typeface="Tenor Sans"/>
              </a:rPr>
              <a:t>Sommaire</a:t>
            </a:r>
          </a:p>
        </p:txBody>
      </p:sp>
      <p:sp>
        <p:nvSpPr>
          <p:cNvPr id="3" name="TextBox 3"/>
          <p:cNvSpPr txBox="1"/>
          <p:nvPr/>
        </p:nvSpPr>
        <p:spPr>
          <a:xfrm>
            <a:off x="1028700" y="2252938"/>
            <a:ext cx="16592550" cy="9925050"/>
          </a:xfrm>
          <a:prstGeom prst="rect">
            <a:avLst/>
          </a:prstGeom>
        </p:spPr>
        <p:txBody>
          <a:bodyPr lIns="0" tIns="0" rIns="0" bIns="0" rtlCol="0" anchor="t">
            <a:spAutoFit/>
          </a:bodyPr>
          <a:lstStyle/>
          <a:p>
            <a:pPr marL="0" lvl="0" indent="0" algn="l">
              <a:lnSpc>
                <a:spcPts val="4199"/>
              </a:lnSpc>
              <a:spcBef>
                <a:spcPct val="0"/>
              </a:spcBef>
            </a:pPr>
            <a:r>
              <a:rPr lang="en-US" sz="2999" dirty="0">
                <a:solidFill>
                  <a:srgbClr val="2A3D66"/>
                </a:solidFill>
                <a:latin typeface="Clear Sans"/>
                <a:ea typeface="Clear Sans"/>
                <a:cs typeface="Clear Sans"/>
                <a:sym typeface="Clear Sans"/>
              </a:rPr>
              <a:t>1. </a:t>
            </a:r>
            <a:r>
              <a:rPr lang="en-US" sz="2999" dirty="0" err="1">
                <a:solidFill>
                  <a:srgbClr val="2A3D66"/>
                </a:solidFill>
                <a:latin typeface="Clear Sans"/>
                <a:ea typeface="Clear Sans"/>
                <a:cs typeface="Clear Sans"/>
                <a:sym typeface="Clear Sans"/>
              </a:rPr>
              <a:t>Contexte</a:t>
            </a:r>
            <a:r>
              <a:rPr lang="en-US" sz="2999" dirty="0">
                <a:solidFill>
                  <a:srgbClr val="2A3D66"/>
                </a:solidFill>
                <a:latin typeface="Clear Sans"/>
                <a:ea typeface="Clear Sans"/>
                <a:cs typeface="Clear Sans"/>
                <a:sym typeface="Clear Sans"/>
              </a:rPr>
              <a:t> &amp; Introduction</a:t>
            </a: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r>
              <a:rPr lang="en-US" sz="2999" dirty="0">
                <a:solidFill>
                  <a:srgbClr val="2A3D66"/>
                </a:solidFill>
                <a:latin typeface="Clear Sans"/>
                <a:ea typeface="Clear Sans"/>
                <a:cs typeface="Clear Sans"/>
                <a:sym typeface="Clear Sans"/>
              </a:rPr>
              <a:t>2. Architecture 3-Tiers</a:t>
            </a: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r>
              <a:rPr lang="en-US" sz="2999" dirty="0">
                <a:solidFill>
                  <a:srgbClr val="2A3D66"/>
                </a:solidFill>
                <a:latin typeface="Clear Sans"/>
                <a:ea typeface="Clear Sans"/>
                <a:cs typeface="Clear Sans"/>
                <a:sym typeface="Clear Sans"/>
              </a:rPr>
              <a:t>3. </a:t>
            </a:r>
            <a:r>
              <a:rPr lang="en-US" sz="2999" dirty="0" err="1">
                <a:solidFill>
                  <a:srgbClr val="2A3D66"/>
                </a:solidFill>
                <a:latin typeface="Clear Sans"/>
                <a:ea typeface="Clear Sans"/>
                <a:cs typeface="Clear Sans"/>
                <a:sym typeface="Clear Sans"/>
              </a:rPr>
              <a:t>Rôles</a:t>
            </a:r>
            <a:r>
              <a:rPr lang="en-US" sz="2999" dirty="0">
                <a:solidFill>
                  <a:srgbClr val="2A3D66"/>
                </a:solidFill>
                <a:latin typeface="Clear Sans"/>
                <a:ea typeface="Clear Sans"/>
                <a:cs typeface="Clear Sans"/>
                <a:sym typeface="Clear Sans"/>
              </a:rPr>
              <a:t> des couches dans le </a:t>
            </a:r>
            <a:r>
              <a:rPr lang="en-US" sz="2999" dirty="0" err="1">
                <a:solidFill>
                  <a:srgbClr val="2A3D66"/>
                </a:solidFill>
                <a:latin typeface="Clear Sans"/>
                <a:ea typeface="Clear Sans"/>
                <a:cs typeface="Clear Sans"/>
                <a:sym typeface="Clear Sans"/>
              </a:rPr>
              <a:t>traitement</a:t>
            </a: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r>
              <a:rPr lang="en-US" sz="2999" dirty="0">
                <a:solidFill>
                  <a:srgbClr val="2A3D66"/>
                </a:solidFill>
                <a:latin typeface="Clear Sans"/>
                <a:ea typeface="Clear Sans"/>
                <a:cs typeface="Clear Sans"/>
                <a:sym typeface="Clear Sans"/>
              </a:rPr>
              <a:t>4. Design Patterns Appliqués</a:t>
            </a: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r>
              <a:rPr lang="en-US" sz="2999" dirty="0">
                <a:solidFill>
                  <a:srgbClr val="2A3D66"/>
                </a:solidFill>
                <a:latin typeface="Clear Sans"/>
                <a:ea typeface="Clear Sans"/>
                <a:cs typeface="Clear Sans"/>
                <a:sym typeface="Clear Sans"/>
              </a:rPr>
              <a:t>5. Importance des design patterns </a:t>
            </a: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r>
              <a:rPr lang="en-US" sz="2999" dirty="0">
                <a:solidFill>
                  <a:srgbClr val="2A3D66"/>
                </a:solidFill>
                <a:latin typeface="Clear Sans"/>
                <a:ea typeface="Clear Sans"/>
                <a:cs typeface="Clear Sans"/>
                <a:sym typeface="Clear Sans"/>
              </a:rPr>
              <a:t>6. </a:t>
            </a:r>
            <a:r>
              <a:rPr lang="en-US" sz="2999" dirty="0" err="1">
                <a:solidFill>
                  <a:srgbClr val="2A3D66"/>
                </a:solidFill>
                <a:latin typeface="Clear Sans"/>
                <a:ea typeface="Clear Sans"/>
                <a:cs typeface="Clear Sans"/>
                <a:sym typeface="Clear Sans"/>
              </a:rPr>
              <a:t>Implémentation</a:t>
            </a:r>
            <a:r>
              <a:rPr lang="en-US" sz="2999" dirty="0">
                <a:solidFill>
                  <a:srgbClr val="2A3D66"/>
                </a:solidFill>
                <a:latin typeface="Clear Sans"/>
                <a:ea typeface="Clear Sans"/>
                <a:cs typeface="Clear Sans"/>
                <a:sym typeface="Clear Sans"/>
              </a:rPr>
              <a:t> du mini </a:t>
            </a:r>
            <a:r>
              <a:rPr lang="en-US" sz="2999" dirty="0" err="1">
                <a:solidFill>
                  <a:srgbClr val="2A3D66"/>
                </a:solidFill>
                <a:latin typeface="Clear Sans"/>
                <a:ea typeface="Clear Sans"/>
                <a:cs typeface="Clear Sans"/>
                <a:sym typeface="Clear Sans"/>
              </a:rPr>
              <a:t>serveur</a:t>
            </a:r>
            <a:r>
              <a:rPr lang="en-US" sz="2999" dirty="0">
                <a:solidFill>
                  <a:srgbClr val="2A3D66"/>
                </a:solidFill>
                <a:latin typeface="Clear Sans"/>
                <a:ea typeface="Clear Sans"/>
                <a:cs typeface="Clear Sans"/>
                <a:sym typeface="Clear Sans"/>
              </a:rPr>
              <a:t> HTTP</a:t>
            </a: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r>
              <a:rPr lang="en-US" sz="2999" dirty="0">
                <a:solidFill>
                  <a:srgbClr val="2A3D66"/>
                </a:solidFill>
                <a:latin typeface="Clear Sans"/>
                <a:ea typeface="Clear Sans"/>
                <a:cs typeface="Clear Sans"/>
                <a:sym typeface="Clear Sans"/>
              </a:rPr>
              <a:t>7.Gestion du JSON et des </a:t>
            </a:r>
            <a:r>
              <a:rPr lang="en-US" sz="2999" dirty="0" err="1">
                <a:solidFill>
                  <a:srgbClr val="2A3D66"/>
                </a:solidFill>
                <a:latin typeface="Clear Sans"/>
                <a:ea typeface="Clear Sans"/>
                <a:cs typeface="Clear Sans"/>
                <a:sym typeface="Clear Sans"/>
              </a:rPr>
              <a:t>erreurs</a:t>
            </a: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r>
              <a:rPr lang="en-US" sz="2999" dirty="0">
                <a:solidFill>
                  <a:srgbClr val="2A3D66"/>
                </a:solidFill>
                <a:latin typeface="Clear Sans"/>
                <a:ea typeface="Clear Sans"/>
                <a:cs typeface="Clear Sans"/>
                <a:sym typeface="Clear Sans"/>
              </a:rPr>
              <a:t>8.Conclusion </a:t>
            </a: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a:p>
            <a:pPr marL="0" lvl="0" indent="0" algn="l">
              <a:lnSpc>
                <a:spcPts val="4199"/>
              </a:lnSpc>
              <a:spcBef>
                <a:spcPct val="0"/>
              </a:spcBef>
            </a:pPr>
            <a:endParaRPr lang="en-US" sz="2999" dirty="0">
              <a:solidFill>
                <a:srgbClr val="2A3D66"/>
              </a:solidFill>
              <a:latin typeface="Clear Sans"/>
              <a:ea typeface="Clear Sans"/>
              <a:cs typeface="Clear Sans"/>
              <a:sym typeface="Clear Sans"/>
            </a:endParaRPr>
          </a:p>
        </p:txBody>
      </p:sp>
      <p:sp>
        <p:nvSpPr>
          <p:cNvPr id="4" name="Freeform 4"/>
          <p:cNvSpPr/>
          <p:nvPr/>
        </p:nvSpPr>
        <p:spPr>
          <a:xfrm>
            <a:off x="14701151" y="7239276"/>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G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sp>
        <p:nvSpPr>
          <p:cNvPr id="2" name="Freeform 2"/>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GN"/>
          </a:p>
        </p:txBody>
      </p:sp>
      <p:sp>
        <p:nvSpPr>
          <p:cNvPr id="3" name="Freeform 3"/>
          <p:cNvSpPr/>
          <p:nvPr/>
        </p:nvSpPr>
        <p:spPr>
          <a:xfrm>
            <a:off x="11366710" y="0"/>
            <a:ext cx="6921290" cy="10287000"/>
          </a:xfrm>
          <a:custGeom>
            <a:avLst/>
            <a:gdLst/>
            <a:ahLst/>
            <a:cxnLst/>
            <a:rect l="l" t="t" r="r" b="b"/>
            <a:pathLst>
              <a:path w="6921290" h="10287000">
                <a:moveTo>
                  <a:pt x="0" y="0"/>
                </a:moveTo>
                <a:lnTo>
                  <a:pt x="6921290" y="0"/>
                </a:lnTo>
                <a:lnTo>
                  <a:pt x="6921290" y="10287000"/>
                </a:lnTo>
                <a:lnTo>
                  <a:pt x="0" y="10287000"/>
                </a:lnTo>
                <a:lnTo>
                  <a:pt x="0" y="0"/>
                </a:lnTo>
                <a:close/>
              </a:path>
            </a:pathLst>
          </a:custGeom>
          <a:blipFill>
            <a:blip r:embed="rId4"/>
            <a:stretch>
              <a:fillRect l="-25855" r="-8467"/>
            </a:stretch>
          </a:blipFill>
        </p:spPr>
        <p:txBody>
          <a:bodyPr/>
          <a:lstStyle/>
          <a:p>
            <a:endParaRPr lang="fr-GN"/>
          </a:p>
        </p:txBody>
      </p:sp>
      <p:sp>
        <p:nvSpPr>
          <p:cNvPr id="4" name="TextBox 4"/>
          <p:cNvSpPr txBox="1"/>
          <p:nvPr/>
        </p:nvSpPr>
        <p:spPr>
          <a:xfrm>
            <a:off x="666750" y="1552575"/>
            <a:ext cx="8324850" cy="1143000"/>
          </a:xfrm>
          <a:prstGeom prst="rect">
            <a:avLst/>
          </a:prstGeom>
        </p:spPr>
        <p:txBody>
          <a:bodyPr lIns="0" tIns="0" rIns="0" bIns="0" rtlCol="0" anchor="t">
            <a:spAutoFit/>
          </a:bodyPr>
          <a:lstStyle/>
          <a:p>
            <a:pPr marL="0" lvl="0" indent="0" algn="l">
              <a:lnSpc>
                <a:spcPts val="8999"/>
              </a:lnSpc>
            </a:pPr>
            <a:r>
              <a:rPr lang="en-US" sz="7499" spc="-149">
                <a:solidFill>
                  <a:srgbClr val="2A3D66"/>
                </a:solidFill>
                <a:latin typeface="Tenor Sans"/>
                <a:ea typeface="Tenor Sans"/>
                <a:cs typeface="Tenor Sans"/>
                <a:sym typeface="Tenor Sans"/>
              </a:rPr>
              <a:t>Introduction</a:t>
            </a:r>
          </a:p>
        </p:txBody>
      </p:sp>
      <p:sp>
        <p:nvSpPr>
          <p:cNvPr id="5" name="TextBox 5"/>
          <p:cNvSpPr txBox="1"/>
          <p:nvPr/>
        </p:nvSpPr>
        <p:spPr>
          <a:xfrm>
            <a:off x="695325" y="3161043"/>
            <a:ext cx="7706030" cy="37147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2A3D66"/>
                </a:solidFill>
                <a:latin typeface="Clear Sans"/>
                <a:ea typeface="Clear Sans"/>
                <a:cs typeface="Clear Sans"/>
                <a:sym typeface="Clear Sans"/>
              </a:rPr>
              <a:t>Ce projet vise à implémenter le noyau d’un système d’information robuste pour un centre médical, en privilégiant la qualité basée sur l’architecture 3-tiers, les design patterns, et les principes SOLID pour garantir une maintenabilité optimale.</a:t>
            </a:r>
          </a:p>
          <a:p>
            <a:pPr marL="0" lvl="0" indent="0" algn="l">
              <a:lnSpc>
                <a:spcPts val="4200"/>
              </a:lnSpc>
              <a:spcBef>
                <a:spcPct val="0"/>
              </a:spcBef>
            </a:pPr>
            <a:endParaRPr lang="en-US" sz="3000">
              <a:solidFill>
                <a:srgbClr val="2A3D66"/>
              </a:solidFill>
              <a:latin typeface="Clear Sans"/>
              <a:ea typeface="Clear Sans"/>
              <a:cs typeface="Clear Sans"/>
              <a:sym typeface="Clear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grpSp>
        <p:nvGrpSpPr>
          <p:cNvPr id="2" name="Group 2"/>
          <p:cNvGrpSpPr/>
          <p:nvPr/>
        </p:nvGrpSpPr>
        <p:grpSpPr>
          <a:xfrm>
            <a:off x="12172950" y="0"/>
            <a:ext cx="6115050" cy="10287000"/>
            <a:chOff x="0" y="0"/>
            <a:chExt cx="947381" cy="1593725"/>
          </a:xfrm>
        </p:grpSpPr>
        <p:sp>
          <p:nvSpPr>
            <p:cNvPr id="3" name="Freeform 3"/>
            <p:cNvSpPr/>
            <p:nvPr/>
          </p:nvSpPr>
          <p:spPr>
            <a:xfrm>
              <a:off x="0" y="0"/>
              <a:ext cx="947381" cy="1593725"/>
            </a:xfrm>
            <a:custGeom>
              <a:avLst/>
              <a:gdLst/>
              <a:ahLst/>
              <a:cxnLst/>
              <a:rect l="l" t="t" r="r" b="b"/>
              <a:pathLst>
                <a:path w="947381" h="1593725">
                  <a:moveTo>
                    <a:pt x="0" y="0"/>
                  </a:moveTo>
                  <a:lnTo>
                    <a:pt x="947381" y="0"/>
                  </a:lnTo>
                  <a:lnTo>
                    <a:pt x="947381" y="1593725"/>
                  </a:lnTo>
                  <a:lnTo>
                    <a:pt x="0" y="1593725"/>
                  </a:lnTo>
                  <a:close/>
                </a:path>
              </a:pathLst>
            </a:custGeom>
            <a:blipFill>
              <a:blip r:embed="rId2"/>
              <a:stretch>
                <a:fillRect t="-58" b="-58"/>
              </a:stretch>
            </a:blipFill>
          </p:spPr>
          <p:txBody>
            <a:bodyPr/>
            <a:lstStyle/>
            <a:p>
              <a:endParaRPr lang="fr-GN"/>
            </a:p>
          </p:txBody>
        </p:sp>
      </p:grpSp>
      <p:sp>
        <p:nvSpPr>
          <p:cNvPr id="4" name="TextBox 4"/>
          <p:cNvSpPr txBox="1"/>
          <p:nvPr/>
        </p:nvSpPr>
        <p:spPr>
          <a:xfrm>
            <a:off x="666750" y="4506794"/>
            <a:ext cx="9763125" cy="4248150"/>
          </a:xfrm>
          <a:prstGeom prst="rect">
            <a:avLst/>
          </a:prstGeom>
        </p:spPr>
        <p:txBody>
          <a:bodyPr lIns="0" tIns="0" rIns="0" bIns="0" rtlCol="0" anchor="t">
            <a:spAutoFit/>
          </a:bodyPr>
          <a:lstStyle/>
          <a:p>
            <a:pPr marL="0" lvl="0" indent="0" algn="l">
              <a:lnSpc>
                <a:spcPts val="4200"/>
              </a:lnSpc>
              <a:spcBef>
                <a:spcPct val="0"/>
              </a:spcBef>
            </a:pPr>
            <a:r>
              <a:rPr lang="en-US" sz="3000">
                <a:solidFill>
                  <a:srgbClr val="2A3D66"/>
                </a:solidFill>
                <a:latin typeface="Clear Sans"/>
                <a:ea typeface="Clear Sans"/>
                <a:cs typeface="Clear Sans"/>
                <a:sym typeface="Clear Sans"/>
              </a:rPr>
              <a:t>L’architecture 3-Tiers repose sur la séparation de l’application en trois couches distinctes : la présentation, le métier et l’accès aux données. Chaque couche a une responsabilité claire et communique avec les autres via des interfaces bien définies. Cette organisation améliore la maintenabilité, le découplage, la testabilité et facilite l’évolution du système sans impacter l’ensemble de l’application.</a:t>
            </a:r>
          </a:p>
        </p:txBody>
      </p:sp>
      <p:sp>
        <p:nvSpPr>
          <p:cNvPr id="5" name="TextBox 5"/>
          <p:cNvSpPr txBox="1"/>
          <p:nvPr/>
        </p:nvSpPr>
        <p:spPr>
          <a:xfrm>
            <a:off x="666750" y="1552575"/>
            <a:ext cx="10970533" cy="1143000"/>
          </a:xfrm>
          <a:prstGeom prst="rect">
            <a:avLst/>
          </a:prstGeom>
        </p:spPr>
        <p:txBody>
          <a:bodyPr lIns="0" tIns="0" rIns="0" bIns="0" rtlCol="0" anchor="t">
            <a:spAutoFit/>
          </a:bodyPr>
          <a:lstStyle/>
          <a:p>
            <a:pPr marL="0" lvl="0" indent="0" algn="l">
              <a:lnSpc>
                <a:spcPts val="8999"/>
              </a:lnSpc>
            </a:pPr>
            <a:r>
              <a:rPr lang="en-US" sz="7499" spc="-149">
                <a:solidFill>
                  <a:srgbClr val="2A3D66"/>
                </a:solidFill>
                <a:latin typeface="Tenor Sans"/>
                <a:ea typeface="Tenor Sans"/>
                <a:cs typeface="Tenor Sans"/>
                <a:sym typeface="Tenor Sans"/>
              </a:rPr>
              <a:t>Architecture 3-Tiers :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sp>
        <p:nvSpPr>
          <p:cNvPr id="2" name="TextBox 2"/>
          <p:cNvSpPr txBox="1"/>
          <p:nvPr/>
        </p:nvSpPr>
        <p:spPr>
          <a:xfrm>
            <a:off x="666750" y="1562086"/>
            <a:ext cx="8324850" cy="2247900"/>
          </a:xfrm>
          <a:prstGeom prst="rect">
            <a:avLst/>
          </a:prstGeom>
        </p:spPr>
        <p:txBody>
          <a:bodyPr lIns="0" tIns="0" rIns="0" bIns="0" rtlCol="0" anchor="t">
            <a:spAutoFit/>
          </a:bodyPr>
          <a:lstStyle/>
          <a:p>
            <a:pPr marL="0" lvl="0" indent="0" algn="l">
              <a:lnSpc>
                <a:spcPts val="8879"/>
              </a:lnSpc>
            </a:pPr>
            <a:r>
              <a:rPr lang="en-US" sz="7399" spc="-147">
                <a:solidFill>
                  <a:srgbClr val="2A3D66"/>
                </a:solidFill>
                <a:latin typeface="Tenor Sans"/>
                <a:ea typeface="Tenor Sans"/>
                <a:cs typeface="Tenor Sans"/>
                <a:sym typeface="Tenor Sans"/>
              </a:rPr>
              <a:t>Rôle des couches dans le traitement</a:t>
            </a:r>
          </a:p>
        </p:txBody>
      </p:sp>
      <p:sp>
        <p:nvSpPr>
          <p:cNvPr id="3" name="TextBox 3"/>
          <p:cNvSpPr txBox="1"/>
          <p:nvPr/>
        </p:nvSpPr>
        <p:spPr>
          <a:xfrm>
            <a:off x="10734675" y="1989800"/>
            <a:ext cx="5448300" cy="537845"/>
          </a:xfrm>
          <a:prstGeom prst="rect">
            <a:avLst/>
          </a:prstGeom>
        </p:spPr>
        <p:txBody>
          <a:bodyPr lIns="0" tIns="0" rIns="0" bIns="0" rtlCol="0" anchor="t">
            <a:spAutoFit/>
          </a:bodyPr>
          <a:lstStyle/>
          <a:p>
            <a:pPr marL="0" lvl="0" indent="0" algn="l">
              <a:lnSpc>
                <a:spcPts val="4479"/>
              </a:lnSpc>
              <a:spcBef>
                <a:spcPct val="0"/>
              </a:spcBef>
            </a:pPr>
            <a:r>
              <a:rPr lang="en-US" sz="3199" b="1">
                <a:solidFill>
                  <a:srgbClr val="2A3D66"/>
                </a:solidFill>
                <a:latin typeface="Clear Sans Medium"/>
                <a:ea typeface="Clear Sans Medium"/>
                <a:cs typeface="Clear Sans Medium"/>
                <a:sym typeface="Clear Sans Medium"/>
              </a:rPr>
              <a:t>COUCHE DE PRÉSENTATION</a:t>
            </a:r>
          </a:p>
        </p:txBody>
      </p:sp>
      <p:sp>
        <p:nvSpPr>
          <p:cNvPr id="4" name="TextBox 4"/>
          <p:cNvSpPr txBox="1"/>
          <p:nvPr/>
        </p:nvSpPr>
        <p:spPr>
          <a:xfrm>
            <a:off x="10734675" y="2638411"/>
            <a:ext cx="7331856" cy="1736725"/>
          </a:xfrm>
          <a:prstGeom prst="rect">
            <a:avLst/>
          </a:prstGeom>
        </p:spPr>
        <p:txBody>
          <a:bodyPr lIns="0" tIns="0" rIns="0" bIns="0" rtlCol="0" anchor="t">
            <a:spAutoFit/>
          </a:bodyPr>
          <a:lstStyle/>
          <a:p>
            <a:pPr marL="0" lvl="0" indent="0" algn="l">
              <a:lnSpc>
                <a:spcPts val="3499"/>
              </a:lnSpc>
              <a:spcBef>
                <a:spcPct val="0"/>
              </a:spcBef>
            </a:pPr>
            <a:r>
              <a:rPr lang="en-US" sz="2499">
                <a:solidFill>
                  <a:srgbClr val="2A3D66"/>
                </a:solidFill>
                <a:latin typeface="Clear Sans"/>
                <a:ea typeface="Clear Sans"/>
                <a:cs typeface="Clear Sans"/>
                <a:sym typeface="Clear Sans"/>
              </a:rPr>
              <a:t>La couche de présentation est responsable de l'interface utilisateur et gère les </a:t>
            </a:r>
            <a:r>
              <a:rPr lang="en-US" sz="2499" b="1">
                <a:solidFill>
                  <a:srgbClr val="2A3D66"/>
                </a:solidFill>
                <a:latin typeface="Clear Sans Bold"/>
                <a:ea typeface="Clear Sans Bold"/>
                <a:cs typeface="Clear Sans Bold"/>
                <a:sym typeface="Clear Sans Bold"/>
              </a:rPr>
              <a:t>interactions</a:t>
            </a:r>
            <a:r>
              <a:rPr lang="en-US" sz="2499">
                <a:solidFill>
                  <a:srgbClr val="2A3D66"/>
                </a:solidFill>
                <a:latin typeface="Clear Sans"/>
                <a:ea typeface="Clear Sans"/>
                <a:cs typeface="Clear Sans"/>
                <a:sym typeface="Clear Sans"/>
              </a:rPr>
              <a:t> entre l'utilisateur et le système, facilitant ainsi l'expérience.</a:t>
            </a:r>
          </a:p>
        </p:txBody>
      </p:sp>
      <p:sp>
        <p:nvSpPr>
          <p:cNvPr id="5" name="TextBox 5"/>
          <p:cNvSpPr txBox="1"/>
          <p:nvPr/>
        </p:nvSpPr>
        <p:spPr>
          <a:xfrm>
            <a:off x="10734675" y="4905447"/>
            <a:ext cx="5448300" cy="537845"/>
          </a:xfrm>
          <a:prstGeom prst="rect">
            <a:avLst/>
          </a:prstGeom>
        </p:spPr>
        <p:txBody>
          <a:bodyPr lIns="0" tIns="0" rIns="0" bIns="0" rtlCol="0" anchor="t">
            <a:spAutoFit/>
          </a:bodyPr>
          <a:lstStyle/>
          <a:p>
            <a:pPr marL="0" lvl="0" indent="0" algn="l">
              <a:lnSpc>
                <a:spcPts val="4480"/>
              </a:lnSpc>
              <a:spcBef>
                <a:spcPct val="0"/>
              </a:spcBef>
            </a:pPr>
            <a:r>
              <a:rPr lang="en-US" sz="3200" b="1">
                <a:solidFill>
                  <a:srgbClr val="2A3D66"/>
                </a:solidFill>
                <a:latin typeface="Clear Sans Medium"/>
                <a:ea typeface="Clear Sans Medium"/>
                <a:cs typeface="Clear Sans Medium"/>
                <a:sym typeface="Clear Sans Medium"/>
              </a:rPr>
              <a:t>COUCHE MÉTIER</a:t>
            </a:r>
          </a:p>
        </p:txBody>
      </p:sp>
      <p:sp>
        <p:nvSpPr>
          <p:cNvPr id="6" name="TextBox 6"/>
          <p:cNvSpPr txBox="1"/>
          <p:nvPr/>
        </p:nvSpPr>
        <p:spPr>
          <a:xfrm>
            <a:off x="10734675" y="5678151"/>
            <a:ext cx="7331856" cy="1736725"/>
          </a:xfrm>
          <a:prstGeom prst="rect">
            <a:avLst/>
          </a:prstGeom>
        </p:spPr>
        <p:txBody>
          <a:bodyPr lIns="0" tIns="0" rIns="0" bIns="0" rtlCol="0" anchor="t">
            <a:spAutoFit/>
          </a:bodyPr>
          <a:lstStyle/>
          <a:p>
            <a:pPr marL="0" lvl="0" indent="0" algn="l">
              <a:lnSpc>
                <a:spcPts val="3499"/>
              </a:lnSpc>
              <a:spcBef>
                <a:spcPct val="0"/>
              </a:spcBef>
            </a:pPr>
            <a:r>
              <a:rPr lang="en-US" sz="2499">
                <a:solidFill>
                  <a:srgbClr val="2A3D66"/>
                </a:solidFill>
                <a:latin typeface="Clear Sans"/>
                <a:ea typeface="Clear Sans"/>
                <a:cs typeface="Clear Sans"/>
                <a:sym typeface="Clear Sans"/>
              </a:rPr>
              <a:t>La couche métier contient la logique de traitement des données, respectant les principes SOLID pour </a:t>
            </a:r>
            <a:r>
              <a:rPr lang="en-US" sz="2499" b="1">
                <a:solidFill>
                  <a:srgbClr val="2A3D66"/>
                </a:solidFill>
                <a:latin typeface="Clear Sans Bold"/>
                <a:ea typeface="Clear Sans Bold"/>
                <a:cs typeface="Clear Sans Bold"/>
                <a:sym typeface="Clear Sans Bold"/>
              </a:rPr>
              <a:t>assurer</a:t>
            </a:r>
            <a:r>
              <a:rPr lang="en-US" sz="2499">
                <a:solidFill>
                  <a:srgbClr val="2A3D66"/>
                </a:solidFill>
                <a:latin typeface="Clear Sans"/>
                <a:ea typeface="Clear Sans"/>
                <a:cs typeface="Clear Sans"/>
                <a:sym typeface="Clear Sans"/>
              </a:rPr>
              <a:t> la maintenabilité et le découplage des composants.</a:t>
            </a:r>
          </a:p>
        </p:txBody>
      </p:sp>
      <p:sp>
        <p:nvSpPr>
          <p:cNvPr id="7" name="Freeform 7"/>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GN"/>
          </a:p>
        </p:txBody>
      </p:sp>
      <p:sp>
        <p:nvSpPr>
          <p:cNvPr id="8" name="TextBox 8"/>
          <p:cNvSpPr txBox="1"/>
          <p:nvPr/>
        </p:nvSpPr>
        <p:spPr>
          <a:xfrm>
            <a:off x="10734675" y="7640211"/>
            <a:ext cx="5448300" cy="537845"/>
          </a:xfrm>
          <a:prstGeom prst="rect">
            <a:avLst/>
          </a:prstGeom>
        </p:spPr>
        <p:txBody>
          <a:bodyPr lIns="0" tIns="0" rIns="0" bIns="0" rtlCol="0" anchor="t">
            <a:spAutoFit/>
          </a:bodyPr>
          <a:lstStyle/>
          <a:p>
            <a:pPr marL="0" lvl="0" indent="0" algn="l">
              <a:lnSpc>
                <a:spcPts val="4480"/>
              </a:lnSpc>
              <a:spcBef>
                <a:spcPct val="0"/>
              </a:spcBef>
            </a:pPr>
            <a:r>
              <a:rPr lang="en-US" sz="3200" b="1">
                <a:solidFill>
                  <a:srgbClr val="2A3D66"/>
                </a:solidFill>
                <a:latin typeface="Clear Sans Medium"/>
                <a:ea typeface="Clear Sans Medium"/>
                <a:cs typeface="Clear Sans Medium"/>
                <a:sym typeface="Clear Sans Medium"/>
              </a:rPr>
              <a:t>COUCHE DONNÉES</a:t>
            </a:r>
          </a:p>
        </p:txBody>
      </p:sp>
      <p:sp>
        <p:nvSpPr>
          <p:cNvPr id="9" name="TextBox 9"/>
          <p:cNvSpPr txBox="1"/>
          <p:nvPr/>
        </p:nvSpPr>
        <p:spPr>
          <a:xfrm>
            <a:off x="10734675" y="8366125"/>
            <a:ext cx="7331856" cy="1736725"/>
          </a:xfrm>
          <a:prstGeom prst="rect">
            <a:avLst/>
          </a:prstGeom>
        </p:spPr>
        <p:txBody>
          <a:bodyPr lIns="0" tIns="0" rIns="0" bIns="0" rtlCol="0" anchor="t">
            <a:spAutoFit/>
          </a:bodyPr>
          <a:lstStyle/>
          <a:p>
            <a:pPr marL="0" lvl="0" indent="0" algn="l">
              <a:lnSpc>
                <a:spcPts val="3499"/>
              </a:lnSpc>
              <a:spcBef>
                <a:spcPct val="0"/>
              </a:spcBef>
            </a:pPr>
            <a:r>
              <a:rPr lang="en-US" sz="2499">
                <a:solidFill>
                  <a:srgbClr val="2A3D66"/>
                </a:solidFill>
                <a:latin typeface="Clear Sans"/>
                <a:ea typeface="Clear Sans"/>
                <a:cs typeface="Clear Sans"/>
                <a:sym typeface="Clear Sans"/>
              </a:rPr>
              <a:t>La couche données gère l’accès et la persistance des informations via des repositories. Elle permet de manipuler les entités sans contenir de logique métier.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sp>
        <p:nvSpPr>
          <p:cNvPr id="2" name="Freeform 2"/>
          <p:cNvSpPr/>
          <p:nvPr/>
        </p:nvSpPr>
        <p:spPr>
          <a:xfrm rot="-10087176">
            <a:off x="3189187" y="-10712043"/>
            <a:ext cx="14136818" cy="12003443"/>
          </a:xfrm>
          <a:custGeom>
            <a:avLst/>
            <a:gdLst/>
            <a:ahLst/>
            <a:cxnLst/>
            <a:rect l="l" t="t" r="r" b="b"/>
            <a:pathLst>
              <a:path w="14136818" h="12003443">
                <a:moveTo>
                  <a:pt x="0" y="0"/>
                </a:moveTo>
                <a:lnTo>
                  <a:pt x="14136818" y="0"/>
                </a:lnTo>
                <a:lnTo>
                  <a:pt x="14136818" y="12003443"/>
                </a:lnTo>
                <a:lnTo>
                  <a:pt x="0" y="120034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GN"/>
          </a:p>
        </p:txBody>
      </p:sp>
      <p:sp>
        <p:nvSpPr>
          <p:cNvPr id="3" name="TextBox 3"/>
          <p:cNvSpPr txBox="1"/>
          <p:nvPr/>
        </p:nvSpPr>
        <p:spPr>
          <a:xfrm>
            <a:off x="2105025" y="1552575"/>
            <a:ext cx="14077950" cy="1143000"/>
          </a:xfrm>
          <a:prstGeom prst="rect">
            <a:avLst/>
          </a:prstGeom>
        </p:spPr>
        <p:txBody>
          <a:bodyPr lIns="0" tIns="0" rIns="0" bIns="0" rtlCol="0" anchor="t">
            <a:spAutoFit/>
          </a:bodyPr>
          <a:lstStyle/>
          <a:p>
            <a:pPr marL="0" lvl="0" indent="0" algn="ctr">
              <a:lnSpc>
                <a:spcPts val="8999"/>
              </a:lnSpc>
            </a:pPr>
            <a:r>
              <a:rPr lang="en-US" sz="7499" spc="-149">
                <a:solidFill>
                  <a:srgbClr val="2A3D66"/>
                </a:solidFill>
                <a:latin typeface="Tenor Sans"/>
                <a:ea typeface="Tenor Sans"/>
                <a:cs typeface="Tenor Sans"/>
                <a:sym typeface="Tenor Sans"/>
              </a:rPr>
              <a:t>Design Patterns Appliqués</a:t>
            </a:r>
          </a:p>
        </p:txBody>
      </p:sp>
      <p:sp>
        <p:nvSpPr>
          <p:cNvPr id="4" name="TextBox 4"/>
          <p:cNvSpPr txBox="1"/>
          <p:nvPr/>
        </p:nvSpPr>
        <p:spPr>
          <a:xfrm>
            <a:off x="666750" y="5095875"/>
            <a:ext cx="5448300" cy="495300"/>
          </a:xfrm>
          <a:prstGeom prst="rect">
            <a:avLst/>
          </a:prstGeom>
        </p:spPr>
        <p:txBody>
          <a:bodyPr lIns="0" tIns="0" rIns="0" bIns="0" rtlCol="0" anchor="t">
            <a:spAutoFit/>
          </a:bodyPr>
          <a:lstStyle/>
          <a:p>
            <a:pPr marL="0" lvl="0" indent="0" algn="ctr">
              <a:lnSpc>
                <a:spcPts val="4199"/>
              </a:lnSpc>
              <a:spcBef>
                <a:spcPct val="0"/>
              </a:spcBef>
            </a:pPr>
            <a:r>
              <a:rPr lang="en-US" sz="2999" b="1">
                <a:solidFill>
                  <a:srgbClr val="2A3D66"/>
                </a:solidFill>
                <a:latin typeface="Clear Sans Medium"/>
                <a:ea typeface="Clear Sans Medium"/>
                <a:cs typeface="Clear Sans Medium"/>
                <a:sym typeface="Clear Sans Medium"/>
              </a:rPr>
              <a:t>OBSERVER</a:t>
            </a:r>
          </a:p>
        </p:txBody>
      </p:sp>
      <p:sp>
        <p:nvSpPr>
          <p:cNvPr id="5" name="TextBox 5"/>
          <p:cNvSpPr txBox="1"/>
          <p:nvPr/>
        </p:nvSpPr>
        <p:spPr>
          <a:xfrm>
            <a:off x="666750" y="5991239"/>
            <a:ext cx="5448300" cy="1736725"/>
          </a:xfrm>
          <a:prstGeom prst="rect">
            <a:avLst/>
          </a:prstGeom>
        </p:spPr>
        <p:txBody>
          <a:bodyPr lIns="0" tIns="0" rIns="0" bIns="0" rtlCol="0" anchor="t">
            <a:spAutoFit/>
          </a:bodyPr>
          <a:lstStyle/>
          <a:p>
            <a:pPr marL="0" lvl="0" indent="0" algn="ctr">
              <a:lnSpc>
                <a:spcPts val="3499"/>
              </a:lnSpc>
              <a:spcBef>
                <a:spcPct val="0"/>
              </a:spcBef>
            </a:pPr>
            <a:r>
              <a:rPr lang="en-US" sz="2499">
                <a:solidFill>
                  <a:srgbClr val="2A3D66"/>
                </a:solidFill>
                <a:latin typeface="Clear Sans"/>
                <a:ea typeface="Clear Sans"/>
                <a:cs typeface="Clear Sans"/>
                <a:sym typeface="Clear Sans"/>
              </a:rPr>
              <a:t>Le </a:t>
            </a:r>
            <a:r>
              <a:rPr lang="en-US" sz="2499" b="1">
                <a:solidFill>
                  <a:srgbClr val="2A3D66"/>
                </a:solidFill>
                <a:latin typeface="Clear Sans Bold"/>
                <a:ea typeface="Clear Sans Bold"/>
                <a:cs typeface="Clear Sans Bold"/>
                <a:sym typeface="Clear Sans Bold"/>
              </a:rPr>
              <a:t>Observer Pattern</a:t>
            </a:r>
            <a:r>
              <a:rPr lang="en-US" sz="2499">
                <a:solidFill>
                  <a:srgbClr val="2A3D66"/>
                </a:solidFill>
                <a:latin typeface="Clear Sans"/>
                <a:ea typeface="Clear Sans"/>
                <a:cs typeface="Clear Sans"/>
                <a:sym typeface="Clear Sans"/>
              </a:rPr>
              <a:t> est utilisé pour gérer les notifications et les journaux déclenchés lors d'événements clés comme la création d'un patient.</a:t>
            </a:r>
          </a:p>
        </p:txBody>
      </p:sp>
      <p:grpSp>
        <p:nvGrpSpPr>
          <p:cNvPr id="6" name="Group 6"/>
          <p:cNvGrpSpPr/>
          <p:nvPr/>
        </p:nvGrpSpPr>
        <p:grpSpPr>
          <a:xfrm>
            <a:off x="6419850" y="5143500"/>
            <a:ext cx="5448300" cy="2673999"/>
            <a:chOff x="0" y="0"/>
            <a:chExt cx="7264400" cy="3565332"/>
          </a:xfrm>
        </p:grpSpPr>
        <p:sp>
          <p:nvSpPr>
            <p:cNvPr id="7" name="TextBox 7"/>
            <p:cNvSpPr txBox="1"/>
            <p:nvPr/>
          </p:nvSpPr>
          <p:spPr>
            <a:xfrm>
              <a:off x="0" y="-47625"/>
              <a:ext cx="7264400" cy="644526"/>
            </a:xfrm>
            <a:prstGeom prst="rect">
              <a:avLst/>
            </a:prstGeom>
          </p:spPr>
          <p:txBody>
            <a:bodyPr lIns="0" tIns="0" rIns="0" bIns="0" rtlCol="0" anchor="t">
              <a:spAutoFit/>
            </a:bodyPr>
            <a:lstStyle/>
            <a:p>
              <a:pPr marL="0" lvl="0" indent="0" algn="ctr">
                <a:lnSpc>
                  <a:spcPts val="4199"/>
                </a:lnSpc>
                <a:spcBef>
                  <a:spcPct val="0"/>
                </a:spcBef>
              </a:pPr>
              <a:r>
                <a:rPr lang="en-US" sz="2999" b="1">
                  <a:solidFill>
                    <a:srgbClr val="2A3D66"/>
                  </a:solidFill>
                  <a:latin typeface="Clear Sans Medium"/>
                  <a:ea typeface="Clear Sans Medium"/>
                  <a:cs typeface="Clear Sans Medium"/>
                  <a:sym typeface="Clear Sans Medium"/>
                </a:rPr>
                <a:t>FACTORY</a:t>
              </a:r>
            </a:p>
          </p:txBody>
        </p:sp>
        <p:sp>
          <p:nvSpPr>
            <p:cNvPr id="8" name="TextBox 8"/>
            <p:cNvSpPr txBox="1"/>
            <p:nvPr/>
          </p:nvSpPr>
          <p:spPr>
            <a:xfrm>
              <a:off x="0" y="1265574"/>
              <a:ext cx="7264400" cy="2299758"/>
            </a:xfrm>
            <a:prstGeom prst="rect">
              <a:avLst/>
            </a:prstGeom>
          </p:spPr>
          <p:txBody>
            <a:bodyPr lIns="0" tIns="0" rIns="0" bIns="0" rtlCol="0" anchor="t">
              <a:spAutoFit/>
            </a:bodyPr>
            <a:lstStyle/>
            <a:p>
              <a:pPr marL="0" lvl="0" indent="0" algn="ctr">
                <a:lnSpc>
                  <a:spcPts val="3499"/>
                </a:lnSpc>
                <a:spcBef>
                  <a:spcPct val="0"/>
                </a:spcBef>
              </a:pPr>
              <a:r>
                <a:rPr lang="en-US" sz="2499">
                  <a:solidFill>
                    <a:srgbClr val="2A3D66"/>
                  </a:solidFill>
                  <a:latin typeface="Clear Sans"/>
                  <a:ea typeface="Clear Sans"/>
                  <a:cs typeface="Clear Sans"/>
                  <a:sym typeface="Clear Sans"/>
                </a:rPr>
                <a:t>Le </a:t>
              </a:r>
              <a:r>
                <a:rPr lang="en-US" sz="2499" b="1">
                  <a:solidFill>
                    <a:srgbClr val="2A3D66"/>
                  </a:solidFill>
                  <a:latin typeface="Clear Sans Bold"/>
                  <a:ea typeface="Clear Sans Bold"/>
                  <a:cs typeface="Clear Sans Bold"/>
                  <a:sym typeface="Clear Sans Bold"/>
                </a:rPr>
                <a:t>Factory Pattern</a:t>
              </a:r>
              <a:r>
                <a:rPr lang="en-US" sz="2499">
                  <a:solidFill>
                    <a:srgbClr val="2A3D66"/>
                  </a:solidFill>
                  <a:latin typeface="Clear Sans"/>
                  <a:ea typeface="Clear Sans"/>
                  <a:cs typeface="Clear Sans"/>
                  <a:sym typeface="Clear Sans"/>
                </a:rPr>
                <a:t> centralise la création d'objets métiers tels que les patients, les médecins et les rendez-vous pour une meilleure organisation.</a:t>
              </a:r>
            </a:p>
          </p:txBody>
        </p:sp>
      </p:grpSp>
      <p:grpSp>
        <p:nvGrpSpPr>
          <p:cNvPr id="9" name="Group 9"/>
          <p:cNvGrpSpPr/>
          <p:nvPr/>
        </p:nvGrpSpPr>
        <p:grpSpPr>
          <a:xfrm>
            <a:off x="12172950" y="5143500"/>
            <a:ext cx="5448300" cy="3112149"/>
            <a:chOff x="0" y="0"/>
            <a:chExt cx="7264400" cy="4149532"/>
          </a:xfrm>
        </p:grpSpPr>
        <p:sp>
          <p:nvSpPr>
            <p:cNvPr id="10" name="TextBox 10"/>
            <p:cNvSpPr txBox="1"/>
            <p:nvPr/>
          </p:nvSpPr>
          <p:spPr>
            <a:xfrm>
              <a:off x="0" y="-47625"/>
              <a:ext cx="7264400" cy="644526"/>
            </a:xfrm>
            <a:prstGeom prst="rect">
              <a:avLst/>
            </a:prstGeom>
          </p:spPr>
          <p:txBody>
            <a:bodyPr lIns="0" tIns="0" rIns="0" bIns="0" rtlCol="0" anchor="t">
              <a:spAutoFit/>
            </a:bodyPr>
            <a:lstStyle/>
            <a:p>
              <a:pPr marL="0" lvl="0" indent="0" algn="ctr">
                <a:lnSpc>
                  <a:spcPts val="4199"/>
                </a:lnSpc>
                <a:spcBef>
                  <a:spcPct val="0"/>
                </a:spcBef>
              </a:pPr>
              <a:r>
                <a:rPr lang="en-US" sz="2999" b="1">
                  <a:solidFill>
                    <a:srgbClr val="2A3D66"/>
                  </a:solidFill>
                  <a:latin typeface="Clear Sans Medium"/>
                  <a:ea typeface="Clear Sans Medium"/>
                  <a:cs typeface="Clear Sans Medium"/>
                  <a:sym typeface="Clear Sans Medium"/>
                </a:rPr>
                <a:t>REPOSITORY</a:t>
              </a:r>
            </a:p>
          </p:txBody>
        </p:sp>
        <p:sp>
          <p:nvSpPr>
            <p:cNvPr id="11" name="TextBox 11"/>
            <p:cNvSpPr txBox="1"/>
            <p:nvPr/>
          </p:nvSpPr>
          <p:spPr>
            <a:xfrm>
              <a:off x="0" y="1265574"/>
              <a:ext cx="7264400" cy="2883958"/>
            </a:xfrm>
            <a:prstGeom prst="rect">
              <a:avLst/>
            </a:prstGeom>
          </p:spPr>
          <p:txBody>
            <a:bodyPr lIns="0" tIns="0" rIns="0" bIns="0" rtlCol="0" anchor="t">
              <a:spAutoFit/>
            </a:bodyPr>
            <a:lstStyle/>
            <a:p>
              <a:pPr marL="0" lvl="0" indent="0" algn="ctr">
                <a:lnSpc>
                  <a:spcPts val="3499"/>
                </a:lnSpc>
                <a:spcBef>
                  <a:spcPct val="0"/>
                </a:spcBef>
              </a:pPr>
              <a:r>
                <a:rPr lang="en-US" sz="2499">
                  <a:solidFill>
                    <a:srgbClr val="2A3D66"/>
                  </a:solidFill>
                  <a:latin typeface="Clear Sans"/>
                  <a:ea typeface="Clear Sans"/>
                  <a:cs typeface="Clear Sans"/>
                  <a:sym typeface="Clear Sans"/>
                </a:rPr>
                <a:t>Le </a:t>
              </a:r>
              <a:r>
                <a:rPr lang="en-US" sz="2499" b="1">
                  <a:solidFill>
                    <a:srgbClr val="2A3D66"/>
                  </a:solidFill>
                  <a:latin typeface="Clear Sans Bold"/>
                  <a:ea typeface="Clear Sans Bold"/>
                  <a:cs typeface="Clear Sans Bold"/>
                  <a:sym typeface="Clear Sans Bold"/>
                </a:rPr>
                <a:t>Repository Pattern</a:t>
              </a:r>
              <a:r>
                <a:rPr lang="en-US" sz="2499">
                  <a:solidFill>
                    <a:srgbClr val="2A3D66"/>
                  </a:solidFill>
                  <a:latin typeface="Clear Sans"/>
                  <a:ea typeface="Clear Sans"/>
                  <a:cs typeface="Clear Sans"/>
                  <a:sym typeface="Clear Sans"/>
                </a:rPr>
                <a:t> abstrait l'accès aux données, facilitant la gestion des opérations CRUD tout en maintenant une séparation claire des préoccupations.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sp>
        <p:nvSpPr>
          <p:cNvPr id="2" name="TextBox 2"/>
          <p:cNvSpPr txBox="1"/>
          <p:nvPr/>
        </p:nvSpPr>
        <p:spPr>
          <a:xfrm>
            <a:off x="666750" y="1552561"/>
            <a:ext cx="8324850" cy="2276475"/>
          </a:xfrm>
          <a:prstGeom prst="rect">
            <a:avLst/>
          </a:prstGeom>
        </p:spPr>
        <p:txBody>
          <a:bodyPr lIns="0" tIns="0" rIns="0" bIns="0" rtlCol="0" anchor="t">
            <a:spAutoFit/>
          </a:bodyPr>
          <a:lstStyle/>
          <a:p>
            <a:pPr marL="0" lvl="0" indent="0" algn="l">
              <a:lnSpc>
                <a:spcPts val="8999"/>
              </a:lnSpc>
            </a:pPr>
            <a:r>
              <a:rPr lang="en-US" sz="7499" spc="-149">
                <a:solidFill>
                  <a:srgbClr val="2A3D66"/>
                </a:solidFill>
                <a:latin typeface="Tenor Sans"/>
                <a:ea typeface="Tenor Sans"/>
                <a:cs typeface="Tenor Sans"/>
                <a:sym typeface="Tenor Sans"/>
              </a:rPr>
              <a:t>Importance des design patterns</a:t>
            </a:r>
          </a:p>
        </p:txBody>
      </p:sp>
      <p:sp>
        <p:nvSpPr>
          <p:cNvPr id="3" name="TextBox 3"/>
          <p:cNvSpPr txBox="1"/>
          <p:nvPr/>
        </p:nvSpPr>
        <p:spPr>
          <a:xfrm>
            <a:off x="10734675" y="2942155"/>
            <a:ext cx="5448300"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2A3D66"/>
                </a:solidFill>
                <a:latin typeface="Clear Sans Medium"/>
                <a:ea typeface="Clear Sans Medium"/>
                <a:cs typeface="Clear Sans Medium"/>
                <a:sym typeface="Clear Sans Medium"/>
              </a:rPr>
              <a:t>MAINTENABILITÉ DU CODE</a:t>
            </a:r>
          </a:p>
        </p:txBody>
      </p:sp>
      <p:sp>
        <p:nvSpPr>
          <p:cNvPr id="4" name="TextBox 4"/>
          <p:cNvSpPr txBox="1"/>
          <p:nvPr/>
        </p:nvSpPr>
        <p:spPr>
          <a:xfrm>
            <a:off x="10734675" y="3999430"/>
            <a:ext cx="6524625" cy="1736725"/>
          </a:xfrm>
          <a:prstGeom prst="rect">
            <a:avLst/>
          </a:prstGeom>
        </p:spPr>
        <p:txBody>
          <a:bodyPr lIns="0" tIns="0" rIns="0" bIns="0" rtlCol="0" anchor="t">
            <a:spAutoFit/>
          </a:bodyPr>
          <a:lstStyle/>
          <a:p>
            <a:pPr marL="0" lvl="0" indent="0" algn="l">
              <a:lnSpc>
                <a:spcPts val="3499"/>
              </a:lnSpc>
              <a:spcBef>
                <a:spcPct val="0"/>
              </a:spcBef>
            </a:pPr>
            <a:r>
              <a:rPr lang="en-US" sz="2499">
                <a:solidFill>
                  <a:srgbClr val="2A3D66"/>
                </a:solidFill>
                <a:latin typeface="Clear Sans"/>
                <a:ea typeface="Clear Sans"/>
                <a:cs typeface="Clear Sans"/>
                <a:sym typeface="Clear Sans"/>
              </a:rPr>
              <a:t>L'utilisation des design patterns favorise la </a:t>
            </a:r>
            <a:r>
              <a:rPr lang="en-US" sz="2499" b="1">
                <a:solidFill>
                  <a:srgbClr val="2A3D66"/>
                </a:solidFill>
                <a:latin typeface="Clear Sans Bold"/>
                <a:ea typeface="Clear Sans Bold"/>
                <a:cs typeface="Clear Sans Bold"/>
                <a:sym typeface="Clear Sans Bold"/>
              </a:rPr>
              <a:t>maintenabilité</a:t>
            </a:r>
            <a:r>
              <a:rPr lang="en-US" sz="2499">
                <a:solidFill>
                  <a:srgbClr val="2A3D66"/>
                </a:solidFill>
                <a:latin typeface="Clear Sans"/>
                <a:ea typeface="Clear Sans"/>
                <a:cs typeface="Clear Sans"/>
                <a:sym typeface="Clear Sans"/>
              </a:rPr>
              <a:t> du code, permettant des modifications sans impacts majeurs sur l'ensemble du système.</a:t>
            </a:r>
          </a:p>
        </p:txBody>
      </p:sp>
      <p:sp>
        <p:nvSpPr>
          <p:cNvPr id="5" name="TextBox 5"/>
          <p:cNvSpPr txBox="1"/>
          <p:nvPr/>
        </p:nvSpPr>
        <p:spPr>
          <a:xfrm>
            <a:off x="10734675" y="6705600"/>
            <a:ext cx="5448300"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2A3D66"/>
                </a:solidFill>
                <a:latin typeface="Clear Sans Medium"/>
                <a:ea typeface="Clear Sans Medium"/>
                <a:cs typeface="Clear Sans Medium"/>
                <a:sym typeface="Clear Sans Medium"/>
              </a:rPr>
              <a:t>ÉVOLUTIVITÉ DU SYSTÈME</a:t>
            </a:r>
          </a:p>
        </p:txBody>
      </p:sp>
      <p:sp>
        <p:nvSpPr>
          <p:cNvPr id="6" name="TextBox 6"/>
          <p:cNvSpPr txBox="1"/>
          <p:nvPr/>
        </p:nvSpPr>
        <p:spPr>
          <a:xfrm>
            <a:off x="10734675" y="7763191"/>
            <a:ext cx="6524625" cy="1736725"/>
          </a:xfrm>
          <a:prstGeom prst="rect">
            <a:avLst/>
          </a:prstGeom>
        </p:spPr>
        <p:txBody>
          <a:bodyPr lIns="0" tIns="0" rIns="0" bIns="0" rtlCol="0" anchor="t">
            <a:spAutoFit/>
          </a:bodyPr>
          <a:lstStyle/>
          <a:p>
            <a:pPr marL="0" lvl="0" indent="0" algn="l">
              <a:lnSpc>
                <a:spcPts val="3499"/>
              </a:lnSpc>
              <a:spcBef>
                <a:spcPct val="0"/>
              </a:spcBef>
            </a:pPr>
            <a:r>
              <a:rPr lang="en-US" sz="2499">
                <a:solidFill>
                  <a:srgbClr val="2A3D66"/>
                </a:solidFill>
                <a:latin typeface="Clear Sans"/>
                <a:ea typeface="Clear Sans"/>
                <a:cs typeface="Clear Sans"/>
                <a:sym typeface="Clear Sans"/>
              </a:rPr>
              <a:t>Les patterns facilitent l'</a:t>
            </a:r>
            <a:r>
              <a:rPr lang="en-US" sz="2499" b="1">
                <a:solidFill>
                  <a:srgbClr val="2A3D66"/>
                </a:solidFill>
                <a:latin typeface="Clear Sans Bold"/>
                <a:ea typeface="Clear Sans Bold"/>
                <a:cs typeface="Clear Sans Bold"/>
                <a:sym typeface="Clear Sans Bold"/>
              </a:rPr>
              <a:t>évolutivité</a:t>
            </a:r>
            <a:r>
              <a:rPr lang="en-US" sz="2499">
                <a:solidFill>
                  <a:srgbClr val="2A3D66"/>
                </a:solidFill>
                <a:latin typeface="Clear Sans"/>
                <a:ea typeface="Clear Sans"/>
                <a:cs typeface="Clear Sans"/>
                <a:sym typeface="Clear Sans"/>
              </a:rPr>
              <a:t>, rendant le système adaptable aux nouveaux besoins sans nécessiter de refonte complète de l'architecture.</a:t>
            </a:r>
          </a:p>
        </p:txBody>
      </p:sp>
      <p:sp>
        <p:nvSpPr>
          <p:cNvPr id="7" name="Freeform 7"/>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G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sp>
        <p:nvSpPr>
          <p:cNvPr id="2" name="TextBox 2"/>
          <p:cNvSpPr txBox="1"/>
          <p:nvPr/>
        </p:nvSpPr>
        <p:spPr>
          <a:xfrm>
            <a:off x="1028700" y="779821"/>
            <a:ext cx="16486926" cy="2276475"/>
          </a:xfrm>
          <a:prstGeom prst="rect">
            <a:avLst/>
          </a:prstGeom>
        </p:spPr>
        <p:txBody>
          <a:bodyPr lIns="0" tIns="0" rIns="0" bIns="0" rtlCol="0" anchor="t">
            <a:spAutoFit/>
          </a:bodyPr>
          <a:lstStyle/>
          <a:p>
            <a:pPr marL="0" lvl="0" indent="0" algn="l">
              <a:lnSpc>
                <a:spcPts val="8999"/>
              </a:lnSpc>
            </a:pPr>
            <a:r>
              <a:rPr lang="en-US" sz="7499" spc="-149">
                <a:solidFill>
                  <a:srgbClr val="2A3D66"/>
                </a:solidFill>
                <a:latin typeface="Tenor Sans"/>
                <a:ea typeface="Tenor Sans"/>
                <a:cs typeface="Tenor Sans"/>
                <a:sym typeface="Tenor Sans"/>
              </a:rPr>
              <a:t>Implémentation du Mini Serveur HTTP</a:t>
            </a:r>
          </a:p>
        </p:txBody>
      </p:sp>
      <p:sp>
        <p:nvSpPr>
          <p:cNvPr id="3" name="TextBox 3"/>
          <p:cNvSpPr txBox="1"/>
          <p:nvPr/>
        </p:nvSpPr>
        <p:spPr>
          <a:xfrm>
            <a:off x="6132941" y="3287539"/>
            <a:ext cx="5448300"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2A3D66"/>
                </a:solidFill>
                <a:latin typeface="Clear Sans Medium"/>
                <a:ea typeface="Clear Sans Medium"/>
                <a:cs typeface="Clear Sans Medium"/>
                <a:sym typeface="Clear Sans Medium"/>
              </a:rPr>
              <a:t>ENDPOINTS EXPOSÉS</a:t>
            </a:r>
          </a:p>
        </p:txBody>
      </p:sp>
      <p:sp>
        <p:nvSpPr>
          <p:cNvPr id="4" name="TextBox 4"/>
          <p:cNvSpPr txBox="1"/>
          <p:nvPr/>
        </p:nvSpPr>
        <p:spPr>
          <a:xfrm>
            <a:off x="6132941" y="4116070"/>
            <a:ext cx="8949782" cy="1298575"/>
          </a:xfrm>
          <a:prstGeom prst="rect">
            <a:avLst/>
          </a:prstGeom>
        </p:spPr>
        <p:txBody>
          <a:bodyPr lIns="0" tIns="0" rIns="0" bIns="0" rtlCol="0" anchor="t">
            <a:spAutoFit/>
          </a:bodyPr>
          <a:lstStyle/>
          <a:p>
            <a:pPr marL="0" lvl="0" indent="0" algn="l">
              <a:lnSpc>
                <a:spcPts val="3499"/>
              </a:lnSpc>
              <a:spcBef>
                <a:spcPct val="0"/>
              </a:spcBef>
            </a:pPr>
            <a:r>
              <a:rPr lang="en-US" sz="2499">
                <a:solidFill>
                  <a:srgbClr val="2A3D66"/>
                </a:solidFill>
                <a:latin typeface="Clear Sans"/>
                <a:ea typeface="Clear Sans"/>
                <a:cs typeface="Clear Sans"/>
                <a:sym typeface="Clear Sans"/>
              </a:rPr>
              <a:t>Le serveur HTTP propose des endpoints comme /health et /patients, permettant une gestion efficace des requêtes pour les ressources médicales.</a:t>
            </a:r>
          </a:p>
        </p:txBody>
      </p:sp>
      <p:sp>
        <p:nvSpPr>
          <p:cNvPr id="5" name="TextBox 5"/>
          <p:cNvSpPr txBox="1"/>
          <p:nvPr/>
        </p:nvSpPr>
        <p:spPr>
          <a:xfrm>
            <a:off x="6132941" y="7620000"/>
            <a:ext cx="5448300"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2A3D66"/>
                </a:solidFill>
                <a:latin typeface="Clear Sans Medium"/>
                <a:ea typeface="Clear Sans Medium"/>
                <a:cs typeface="Clear Sans Medium"/>
                <a:sym typeface="Clear Sans Medium"/>
              </a:rPr>
              <a:t>CONCEPTION ET RÈGLES</a:t>
            </a:r>
          </a:p>
        </p:txBody>
      </p:sp>
      <p:sp>
        <p:nvSpPr>
          <p:cNvPr id="6" name="TextBox 6"/>
          <p:cNvSpPr txBox="1"/>
          <p:nvPr/>
        </p:nvSpPr>
        <p:spPr>
          <a:xfrm>
            <a:off x="6132941" y="8486775"/>
            <a:ext cx="7636801" cy="1298575"/>
          </a:xfrm>
          <a:prstGeom prst="rect">
            <a:avLst/>
          </a:prstGeom>
        </p:spPr>
        <p:txBody>
          <a:bodyPr lIns="0" tIns="0" rIns="0" bIns="0" rtlCol="0" anchor="t">
            <a:spAutoFit/>
          </a:bodyPr>
          <a:lstStyle/>
          <a:p>
            <a:pPr marL="0" lvl="0" indent="0" algn="l">
              <a:lnSpc>
                <a:spcPts val="3499"/>
              </a:lnSpc>
              <a:spcBef>
                <a:spcPct val="0"/>
              </a:spcBef>
            </a:pPr>
            <a:r>
              <a:rPr lang="en-US" sz="2499" dirty="0">
                <a:solidFill>
                  <a:srgbClr val="2A3D66"/>
                </a:solidFill>
                <a:latin typeface="Clear Sans"/>
                <a:ea typeface="Clear Sans"/>
                <a:cs typeface="Clear Sans"/>
                <a:sym typeface="Clear Sans"/>
              </a:rPr>
              <a:t>La conception suit les principes REST, sans </a:t>
            </a:r>
            <a:r>
              <a:rPr lang="en-US" sz="2499" dirty="0" err="1">
                <a:solidFill>
                  <a:srgbClr val="2A3D66"/>
                </a:solidFill>
                <a:latin typeface="Clear Sans"/>
                <a:ea typeface="Clear Sans"/>
                <a:cs typeface="Clear Sans"/>
                <a:sym typeface="Clear Sans"/>
              </a:rPr>
              <a:t>logique</a:t>
            </a:r>
            <a:r>
              <a:rPr lang="en-US" sz="2499" dirty="0">
                <a:solidFill>
                  <a:srgbClr val="2A3D66"/>
                </a:solidFill>
                <a:latin typeface="Clear Sans"/>
                <a:ea typeface="Clear Sans"/>
                <a:cs typeface="Clear Sans"/>
                <a:sym typeface="Clear Sans"/>
              </a:rPr>
              <a:t> métier dans la couche </a:t>
            </a:r>
            <a:r>
              <a:rPr lang="en-US" sz="2499" dirty="0" err="1">
                <a:solidFill>
                  <a:srgbClr val="2A3D66"/>
                </a:solidFill>
                <a:latin typeface="Clear Sans"/>
                <a:ea typeface="Clear Sans"/>
                <a:cs typeface="Clear Sans"/>
                <a:sym typeface="Clear Sans"/>
              </a:rPr>
              <a:t>présentation</a:t>
            </a:r>
            <a:r>
              <a:rPr lang="en-US" sz="2499" dirty="0">
                <a:solidFill>
                  <a:srgbClr val="2A3D66"/>
                </a:solidFill>
                <a:latin typeface="Clear Sans"/>
                <a:ea typeface="Clear Sans"/>
                <a:cs typeface="Clear Sans"/>
                <a:sym typeface="Clear Sans"/>
              </a:rPr>
              <a:t>, </a:t>
            </a:r>
            <a:r>
              <a:rPr lang="en-US" sz="2499" dirty="0" err="1">
                <a:solidFill>
                  <a:srgbClr val="2A3D66"/>
                </a:solidFill>
                <a:latin typeface="Clear Sans"/>
                <a:ea typeface="Clear Sans"/>
                <a:cs typeface="Clear Sans"/>
                <a:sym typeface="Clear Sans"/>
              </a:rPr>
              <a:t>assurant</a:t>
            </a:r>
            <a:r>
              <a:rPr lang="en-US" sz="2499" dirty="0">
                <a:solidFill>
                  <a:srgbClr val="2A3D66"/>
                </a:solidFill>
                <a:latin typeface="Clear Sans"/>
                <a:ea typeface="Clear Sans"/>
                <a:cs typeface="Clear Sans"/>
                <a:sym typeface="Clear Sans"/>
              </a:rPr>
              <a:t> des </a:t>
            </a:r>
            <a:r>
              <a:rPr lang="en-US" sz="2499" dirty="0" err="1">
                <a:solidFill>
                  <a:srgbClr val="2A3D66"/>
                </a:solidFill>
                <a:latin typeface="Clear Sans"/>
                <a:ea typeface="Clear Sans"/>
                <a:cs typeface="Clear Sans"/>
                <a:sym typeface="Clear Sans"/>
              </a:rPr>
              <a:t>échanges</a:t>
            </a:r>
            <a:r>
              <a:rPr lang="en-US" sz="2499" dirty="0">
                <a:solidFill>
                  <a:srgbClr val="2A3D66"/>
                </a:solidFill>
                <a:latin typeface="Clear Sans"/>
                <a:ea typeface="Clear Sans"/>
                <a:cs typeface="Clear Sans"/>
                <a:sym typeface="Clear Sans"/>
              </a:rPr>
              <a:t> JSON </a:t>
            </a:r>
            <a:r>
              <a:rPr lang="en-US" sz="2499" dirty="0" err="1">
                <a:solidFill>
                  <a:srgbClr val="2A3D66"/>
                </a:solidFill>
                <a:latin typeface="Clear Sans"/>
                <a:ea typeface="Clear Sans"/>
                <a:cs typeface="Clear Sans"/>
                <a:sym typeface="Clear Sans"/>
              </a:rPr>
              <a:t>clairs</a:t>
            </a:r>
            <a:r>
              <a:rPr lang="en-US" sz="2499" dirty="0">
                <a:solidFill>
                  <a:srgbClr val="2A3D66"/>
                </a:solidFill>
                <a:latin typeface="Clear Sans"/>
                <a:ea typeface="Clear Sans"/>
                <a:cs typeface="Clear Sans"/>
                <a:sym typeface="Clear Sans"/>
              </a:rPr>
              <a:t> et des </a:t>
            </a:r>
            <a:r>
              <a:rPr lang="en-US" sz="2499" dirty="0" err="1">
                <a:solidFill>
                  <a:srgbClr val="2A3D66"/>
                </a:solidFill>
                <a:latin typeface="Clear Sans"/>
                <a:ea typeface="Clear Sans"/>
                <a:cs typeface="Clear Sans"/>
                <a:sym typeface="Clear Sans"/>
              </a:rPr>
              <a:t>réponses</a:t>
            </a:r>
            <a:r>
              <a:rPr lang="en-US" sz="2499" dirty="0">
                <a:solidFill>
                  <a:srgbClr val="2A3D66"/>
                </a:solidFill>
                <a:latin typeface="Clear Sans"/>
                <a:ea typeface="Clear Sans"/>
                <a:cs typeface="Clear Sans"/>
                <a:sym typeface="Clear Sans"/>
              </a:rPr>
              <a:t> </a:t>
            </a:r>
            <a:r>
              <a:rPr lang="en-US" sz="2499" dirty="0" err="1">
                <a:solidFill>
                  <a:srgbClr val="2A3D66"/>
                </a:solidFill>
                <a:latin typeface="Clear Sans"/>
                <a:ea typeface="Clear Sans"/>
                <a:cs typeface="Clear Sans"/>
                <a:sym typeface="Clear Sans"/>
              </a:rPr>
              <a:t>appropriées</a:t>
            </a:r>
            <a:r>
              <a:rPr lang="en-US" sz="2499" dirty="0">
                <a:solidFill>
                  <a:srgbClr val="2A3D66"/>
                </a:solidFill>
                <a:latin typeface="Clear Sans"/>
                <a:ea typeface="Clear Sans"/>
                <a:cs typeface="Clear Sans"/>
                <a:sym typeface="Clear Sans"/>
              </a:rPr>
              <a:t>.</a:t>
            </a:r>
          </a:p>
        </p:txBody>
      </p:sp>
      <p:sp>
        <p:nvSpPr>
          <p:cNvPr id="7" name="Freeform 7"/>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fr-GN"/>
          </a:p>
        </p:txBody>
      </p:sp>
      <p:sp>
        <p:nvSpPr>
          <p:cNvPr id="8" name="TextBox 8"/>
          <p:cNvSpPr txBox="1"/>
          <p:nvPr/>
        </p:nvSpPr>
        <p:spPr>
          <a:xfrm>
            <a:off x="5926339" y="5367020"/>
            <a:ext cx="8050005" cy="1833880"/>
          </a:xfrm>
          <a:prstGeom prst="rect">
            <a:avLst/>
          </a:prstGeom>
        </p:spPr>
        <p:txBody>
          <a:bodyPr lIns="0" tIns="0" rIns="0" bIns="0" rtlCol="0" anchor="t">
            <a:spAutoFit/>
          </a:bodyPr>
          <a:lstStyle/>
          <a:p>
            <a:pPr algn="ctr">
              <a:lnSpc>
                <a:spcPts val="2800"/>
              </a:lnSpc>
              <a:spcBef>
                <a:spcPct val="0"/>
              </a:spcBef>
            </a:pPr>
            <a:endParaRPr dirty="0"/>
          </a:p>
          <a:p>
            <a:pPr algn="ctr">
              <a:lnSpc>
                <a:spcPts val="2940"/>
              </a:lnSpc>
              <a:spcBef>
                <a:spcPct val="0"/>
              </a:spcBef>
            </a:pPr>
            <a:r>
              <a:rPr lang="en-US" sz="2100" b="1" dirty="0">
                <a:solidFill>
                  <a:srgbClr val="2A3D66"/>
                </a:solidFill>
                <a:latin typeface="Clear Sans Medium"/>
                <a:ea typeface="Clear Sans Medium"/>
                <a:cs typeface="Clear Sans Medium"/>
                <a:sym typeface="Clear Sans Medium"/>
              </a:rPr>
              <a:t>GET /health : </a:t>
            </a:r>
            <a:r>
              <a:rPr lang="en-US" sz="2100" dirty="0">
                <a:solidFill>
                  <a:srgbClr val="2A3D66"/>
                </a:solidFill>
                <a:latin typeface="Clear Sans Medium"/>
                <a:ea typeface="Clear Sans Medium"/>
                <a:cs typeface="Clear Sans Medium"/>
                <a:sym typeface="Clear Sans Medium"/>
              </a:rPr>
              <a:t>Health Check - </a:t>
            </a:r>
            <a:r>
              <a:rPr lang="en-US" sz="2100" dirty="0" err="1">
                <a:solidFill>
                  <a:srgbClr val="2A3D66"/>
                </a:solidFill>
                <a:latin typeface="Clear Sans Medium"/>
                <a:ea typeface="Clear Sans Medium"/>
                <a:cs typeface="Clear Sans Medium"/>
                <a:sym typeface="Clear Sans Medium"/>
              </a:rPr>
              <a:t>Vérifie</a:t>
            </a:r>
            <a:r>
              <a:rPr lang="en-US" sz="2100" dirty="0">
                <a:solidFill>
                  <a:srgbClr val="2A3D66"/>
                </a:solidFill>
                <a:latin typeface="Clear Sans Medium"/>
                <a:ea typeface="Clear Sans Medium"/>
                <a:cs typeface="Clear Sans Medium"/>
                <a:sym typeface="Clear Sans Medium"/>
              </a:rPr>
              <a:t> la </a:t>
            </a:r>
            <a:r>
              <a:rPr lang="en-US" sz="2100" dirty="0" err="1">
                <a:solidFill>
                  <a:srgbClr val="2A3D66"/>
                </a:solidFill>
                <a:latin typeface="Clear Sans Medium"/>
                <a:ea typeface="Clear Sans Medium"/>
                <a:cs typeface="Clear Sans Medium"/>
                <a:sym typeface="Clear Sans Medium"/>
              </a:rPr>
              <a:t>disponibilité</a:t>
            </a:r>
            <a:r>
              <a:rPr lang="en-US" sz="2100" dirty="0">
                <a:solidFill>
                  <a:srgbClr val="2A3D66"/>
                </a:solidFill>
                <a:latin typeface="Clear Sans Medium"/>
                <a:ea typeface="Clear Sans Medium"/>
                <a:cs typeface="Clear Sans Medium"/>
                <a:sym typeface="Clear Sans Medium"/>
              </a:rPr>
              <a:t> du service.</a:t>
            </a:r>
          </a:p>
          <a:p>
            <a:pPr algn="ctr">
              <a:lnSpc>
                <a:spcPts val="2940"/>
              </a:lnSpc>
              <a:spcBef>
                <a:spcPct val="0"/>
              </a:spcBef>
            </a:pPr>
            <a:r>
              <a:rPr lang="en-US" sz="2100" b="1" dirty="0">
                <a:solidFill>
                  <a:srgbClr val="2A3D66"/>
                </a:solidFill>
                <a:latin typeface="Clear Sans Medium"/>
                <a:ea typeface="Clear Sans Medium"/>
                <a:cs typeface="Clear Sans Medium"/>
                <a:sym typeface="Clear Sans Medium"/>
              </a:rPr>
              <a:t>GET /patients : </a:t>
            </a:r>
            <a:r>
              <a:rPr lang="en-US" sz="2100" dirty="0" err="1">
                <a:solidFill>
                  <a:srgbClr val="2A3D66"/>
                </a:solidFill>
                <a:latin typeface="Clear Sans Medium"/>
                <a:ea typeface="Clear Sans Medium"/>
                <a:cs typeface="Clear Sans Medium"/>
                <a:sym typeface="Clear Sans Medium"/>
              </a:rPr>
              <a:t>Récupération</a:t>
            </a:r>
            <a:r>
              <a:rPr lang="en-US" sz="2100" dirty="0">
                <a:solidFill>
                  <a:srgbClr val="2A3D66"/>
                </a:solidFill>
                <a:latin typeface="Clear Sans Medium"/>
                <a:ea typeface="Clear Sans Medium"/>
                <a:cs typeface="Clear Sans Medium"/>
                <a:sym typeface="Clear Sans Medium"/>
              </a:rPr>
              <a:t> de la </a:t>
            </a:r>
            <a:r>
              <a:rPr lang="en-US" sz="2100" dirty="0" err="1">
                <a:solidFill>
                  <a:srgbClr val="2A3D66"/>
                </a:solidFill>
                <a:latin typeface="Clear Sans Medium"/>
                <a:ea typeface="Clear Sans Medium"/>
                <a:cs typeface="Clear Sans Medium"/>
                <a:sym typeface="Clear Sans Medium"/>
              </a:rPr>
              <a:t>liste</a:t>
            </a:r>
            <a:r>
              <a:rPr lang="en-US" sz="2100" dirty="0">
                <a:solidFill>
                  <a:srgbClr val="2A3D66"/>
                </a:solidFill>
                <a:latin typeface="Clear Sans Medium"/>
                <a:ea typeface="Clear Sans Medium"/>
                <a:cs typeface="Clear Sans Medium"/>
                <a:sym typeface="Clear Sans Medium"/>
              </a:rPr>
              <a:t> </a:t>
            </a:r>
            <a:r>
              <a:rPr lang="en-US" sz="2100" dirty="0" err="1">
                <a:solidFill>
                  <a:srgbClr val="2A3D66"/>
                </a:solidFill>
                <a:latin typeface="Clear Sans Medium"/>
                <a:ea typeface="Clear Sans Medium"/>
                <a:cs typeface="Clear Sans Medium"/>
                <a:sym typeface="Clear Sans Medium"/>
              </a:rPr>
              <a:t>complète</a:t>
            </a:r>
            <a:r>
              <a:rPr lang="en-US" sz="2100" dirty="0">
                <a:solidFill>
                  <a:srgbClr val="2A3D66"/>
                </a:solidFill>
                <a:latin typeface="Clear Sans Medium"/>
                <a:ea typeface="Clear Sans Medium"/>
                <a:cs typeface="Clear Sans Medium"/>
                <a:sym typeface="Clear Sans Medium"/>
              </a:rPr>
              <a:t> des patients.</a:t>
            </a:r>
          </a:p>
          <a:p>
            <a:pPr algn="ctr">
              <a:lnSpc>
                <a:spcPts val="2940"/>
              </a:lnSpc>
              <a:spcBef>
                <a:spcPct val="0"/>
              </a:spcBef>
            </a:pPr>
            <a:r>
              <a:rPr lang="en-US" sz="2100" b="1" dirty="0">
                <a:solidFill>
                  <a:srgbClr val="2A3D66"/>
                </a:solidFill>
                <a:latin typeface="Clear Sans Medium"/>
                <a:ea typeface="Clear Sans Medium"/>
                <a:cs typeface="Clear Sans Medium"/>
                <a:sym typeface="Clear Sans Medium"/>
              </a:rPr>
              <a:t>POST /patients : </a:t>
            </a:r>
            <a:r>
              <a:rPr lang="en-US" sz="2100" dirty="0" err="1">
                <a:solidFill>
                  <a:srgbClr val="2A3D66"/>
                </a:solidFill>
                <a:latin typeface="Clear Sans Medium"/>
                <a:ea typeface="Clear Sans Medium"/>
                <a:cs typeface="Clear Sans Medium"/>
                <a:sym typeface="Clear Sans Medium"/>
              </a:rPr>
              <a:t>Création</a:t>
            </a:r>
            <a:r>
              <a:rPr lang="en-US" sz="2100" dirty="0">
                <a:solidFill>
                  <a:srgbClr val="2A3D66"/>
                </a:solidFill>
                <a:latin typeface="Clear Sans Medium"/>
                <a:ea typeface="Clear Sans Medium"/>
                <a:cs typeface="Clear Sans Medium"/>
                <a:sym typeface="Clear Sans Medium"/>
              </a:rPr>
              <a:t> d'un nouveau patient (via Body JSON).</a:t>
            </a:r>
          </a:p>
          <a:p>
            <a:pPr algn="ctr">
              <a:lnSpc>
                <a:spcPts val="2940"/>
              </a:lnSpc>
              <a:spcBef>
                <a:spcPct val="0"/>
              </a:spcBef>
            </a:pPr>
            <a:r>
              <a:rPr lang="en-US" sz="2100" b="1" dirty="0">
                <a:solidFill>
                  <a:srgbClr val="2A3D66"/>
                </a:solidFill>
                <a:latin typeface="Clear Sans Medium"/>
                <a:ea typeface="Clear Sans Medium"/>
                <a:cs typeface="Clear Sans Medium"/>
                <a:sym typeface="Clear Sans Medium"/>
              </a:rPr>
              <a:t>POST /appointments : </a:t>
            </a:r>
            <a:r>
              <a:rPr lang="en-US" sz="2100" dirty="0" err="1">
                <a:solidFill>
                  <a:srgbClr val="2A3D66"/>
                </a:solidFill>
                <a:latin typeface="Clear Sans Medium"/>
                <a:ea typeface="Clear Sans Medium"/>
                <a:cs typeface="Clear Sans Medium"/>
                <a:sym typeface="Clear Sans Medium"/>
              </a:rPr>
              <a:t>Création</a:t>
            </a:r>
            <a:r>
              <a:rPr lang="en-US" sz="2100" dirty="0">
                <a:solidFill>
                  <a:srgbClr val="2A3D66"/>
                </a:solidFill>
                <a:latin typeface="Clear Sans Medium"/>
                <a:ea typeface="Clear Sans Medium"/>
                <a:cs typeface="Clear Sans Medium"/>
                <a:sym typeface="Clear Sans Medium"/>
              </a:rPr>
              <a:t> d'un </a:t>
            </a:r>
            <a:r>
              <a:rPr lang="en-US" sz="2100" dirty="0" err="1">
                <a:solidFill>
                  <a:srgbClr val="2A3D66"/>
                </a:solidFill>
                <a:latin typeface="Clear Sans Medium"/>
                <a:ea typeface="Clear Sans Medium"/>
                <a:cs typeface="Clear Sans Medium"/>
                <a:sym typeface="Clear Sans Medium"/>
              </a:rPr>
              <a:t>rendez</a:t>
            </a:r>
            <a:r>
              <a:rPr lang="en-US" sz="2100" dirty="0">
                <a:solidFill>
                  <a:srgbClr val="2A3D66"/>
                </a:solidFill>
                <a:latin typeface="Clear Sans Medium"/>
                <a:ea typeface="Clear Sans Medium"/>
                <a:cs typeface="Clear Sans Medium"/>
                <a:sym typeface="Clear Sans Medium"/>
              </a:rPr>
              <a:t>-vous </a:t>
            </a:r>
            <a:r>
              <a:rPr lang="en-US" sz="2100" dirty="0" err="1">
                <a:solidFill>
                  <a:srgbClr val="2A3D66"/>
                </a:solidFill>
                <a:latin typeface="Clear Sans Medium"/>
                <a:ea typeface="Clear Sans Medium"/>
                <a:cs typeface="Clear Sans Medium"/>
                <a:sym typeface="Clear Sans Medium"/>
              </a:rPr>
              <a:t>médical</a:t>
            </a:r>
            <a:r>
              <a:rPr lang="en-US" sz="2100" dirty="0">
                <a:solidFill>
                  <a:srgbClr val="2A3D66"/>
                </a:solidFill>
                <a:latin typeface="Clear Sans Medium"/>
                <a:ea typeface="Clear Sans Medium"/>
                <a:cs typeface="Clear Sans Medium"/>
                <a:sym typeface="Clear Sans Medium"/>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EEFF2"/>
        </a:solidFill>
        <a:effectLst/>
      </p:bgPr>
    </p:bg>
    <p:spTree>
      <p:nvGrpSpPr>
        <p:cNvPr id="1" name=""/>
        <p:cNvGrpSpPr/>
        <p:nvPr/>
      </p:nvGrpSpPr>
      <p:grpSpPr>
        <a:xfrm>
          <a:off x="0" y="0"/>
          <a:ext cx="0" cy="0"/>
          <a:chOff x="0" y="0"/>
          <a:chExt cx="0" cy="0"/>
        </a:xfrm>
      </p:grpSpPr>
      <p:sp>
        <p:nvSpPr>
          <p:cNvPr id="2" name="TextBox 2"/>
          <p:cNvSpPr txBox="1"/>
          <p:nvPr/>
        </p:nvSpPr>
        <p:spPr>
          <a:xfrm>
            <a:off x="819150" y="441746"/>
            <a:ext cx="14361888" cy="1143000"/>
          </a:xfrm>
          <a:prstGeom prst="rect">
            <a:avLst/>
          </a:prstGeom>
        </p:spPr>
        <p:txBody>
          <a:bodyPr lIns="0" tIns="0" rIns="0" bIns="0" rtlCol="0" anchor="t">
            <a:spAutoFit/>
          </a:bodyPr>
          <a:lstStyle/>
          <a:p>
            <a:pPr marL="0" lvl="0" indent="0" algn="l">
              <a:lnSpc>
                <a:spcPts val="8999"/>
              </a:lnSpc>
            </a:pPr>
            <a:r>
              <a:rPr lang="en-US" sz="7499" spc="-149">
                <a:solidFill>
                  <a:srgbClr val="2A3D66"/>
                </a:solidFill>
                <a:latin typeface="Tenor Sans"/>
                <a:ea typeface="Tenor Sans"/>
                <a:cs typeface="Tenor Sans"/>
                <a:sym typeface="Tenor Sans"/>
              </a:rPr>
              <a:t>Gestion du JSON et des erreurs</a:t>
            </a:r>
          </a:p>
        </p:txBody>
      </p:sp>
      <p:sp>
        <p:nvSpPr>
          <p:cNvPr id="3" name="TextBox 3"/>
          <p:cNvSpPr txBox="1"/>
          <p:nvPr/>
        </p:nvSpPr>
        <p:spPr>
          <a:xfrm>
            <a:off x="1775710" y="2600318"/>
            <a:ext cx="5448300"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2A3D66"/>
                </a:solidFill>
                <a:latin typeface="Clear Sans Medium"/>
                <a:ea typeface="Clear Sans Medium"/>
                <a:cs typeface="Clear Sans Medium"/>
                <a:sym typeface="Clear Sans Medium"/>
              </a:rPr>
              <a:t>PARSING JSON</a:t>
            </a:r>
          </a:p>
        </p:txBody>
      </p:sp>
      <p:sp>
        <p:nvSpPr>
          <p:cNvPr id="4" name="TextBox 4"/>
          <p:cNvSpPr txBox="1"/>
          <p:nvPr/>
        </p:nvSpPr>
        <p:spPr>
          <a:xfrm>
            <a:off x="1630821" y="3305169"/>
            <a:ext cx="5448300" cy="1736725"/>
          </a:xfrm>
          <a:prstGeom prst="rect">
            <a:avLst/>
          </a:prstGeom>
        </p:spPr>
        <p:txBody>
          <a:bodyPr lIns="0" tIns="0" rIns="0" bIns="0" rtlCol="0" anchor="t">
            <a:spAutoFit/>
          </a:bodyPr>
          <a:lstStyle/>
          <a:p>
            <a:pPr marL="0" lvl="0" indent="0" algn="l">
              <a:lnSpc>
                <a:spcPts val="3499"/>
              </a:lnSpc>
              <a:spcBef>
                <a:spcPct val="0"/>
              </a:spcBef>
            </a:pPr>
            <a:r>
              <a:rPr lang="en-US" sz="2499">
                <a:solidFill>
                  <a:srgbClr val="2A3D66"/>
                </a:solidFill>
                <a:latin typeface="Clear Sans"/>
                <a:ea typeface="Clear Sans"/>
                <a:cs typeface="Clear Sans"/>
                <a:sym typeface="Clear Sans"/>
              </a:rPr>
              <a:t>La gestion du JSON dans notre serveur est réalisée par un </a:t>
            </a:r>
            <a:r>
              <a:rPr lang="en-US" sz="2499" b="1">
                <a:solidFill>
                  <a:srgbClr val="2A3D66"/>
                </a:solidFill>
                <a:latin typeface="Clear Sans Bold"/>
                <a:ea typeface="Clear Sans Bold"/>
                <a:cs typeface="Clear Sans Bold"/>
                <a:sym typeface="Clear Sans Bold"/>
              </a:rPr>
              <a:t>parsing manuel</a:t>
            </a:r>
            <a:r>
              <a:rPr lang="en-US" sz="2499">
                <a:solidFill>
                  <a:srgbClr val="2A3D66"/>
                </a:solidFill>
                <a:latin typeface="Clear Sans"/>
                <a:ea typeface="Clear Sans"/>
                <a:cs typeface="Clear Sans"/>
                <a:sym typeface="Clear Sans"/>
              </a:rPr>
              <a:t>, garantissant flexibilité dans le traitement des données entrantes.</a:t>
            </a:r>
          </a:p>
        </p:txBody>
      </p:sp>
      <p:sp>
        <p:nvSpPr>
          <p:cNvPr id="5" name="TextBox 5"/>
          <p:cNvSpPr txBox="1"/>
          <p:nvPr/>
        </p:nvSpPr>
        <p:spPr>
          <a:xfrm>
            <a:off x="1630821" y="6251170"/>
            <a:ext cx="5448300"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2A3D66"/>
                </a:solidFill>
                <a:latin typeface="Clear Sans Medium"/>
                <a:ea typeface="Clear Sans Medium"/>
                <a:cs typeface="Clear Sans Medium"/>
                <a:sym typeface="Clear Sans Medium"/>
              </a:rPr>
              <a:t>GESTION DES ERREURS</a:t>
            </a:r>
          </a:p>
        </p:txBody>
      </p:sp>
      <p:sp>
        <p:nvSpPr>
          <p:cNvPr id="6" name="TextBox 6"/>
          <p:cNvSpPr txBox="1"/>
          <p:nvPr/>
        </p:nvSpPr>
        <p:spPr>
          <a:xfrm>
            <a:off x="1630821" y="6957804"/>
            <a:ext cx="5448300" cy="2174875"/>
          </a:xfrm>
          <a:prstGeom prst="rect">
            <a:avLst/>
          </a:prstGeom>
        </p:spPr>
        <p:txBody>
          <a:bodyPr lIns="0" tIns="0" rIns="0" bIns="0" rtlCol="0" anchor="t">
            <a:spAutoFit/>
          </a:bodyPr>
          <a:lstStyle/>
          <a:p>
            <a:pPr marL="0" lvl="0" indent="0" algn="l">
              <a:lnSpc>
                <a:spcPts val="3499"/>
              </a:lnSpc>
              <a:spcBef>
                <a:spcPct val="0"/>
              </a:spcBef>
            </a:pPr>
            <a:r>
              <a:rPr lang="en-US" sz="2499">
                <a:solidFill>
                  <a:srgbClr val="2A3D66"/>
                </a:solidFill>
                <a:latin typeface="Clear Sans"/>
                <a:ea typeface="Clear Sans"/>
                <a:cs typeface="Clear Sans"/>
                <a:sym typeface="Clear Sans"/>
              </a:rPr>
              <a:t>Les erreurs sont gérées par des </a:t>
            </a:r>
            <a:r>
              <a:rPr lang="en-US" sz="2499" b="1">
                <a:solidFill>
                  <a:srgbClr val="2A3D66"/>
                </a:solidFill>
                <a:latin typeface="Clear Sans Bold"/>
                <a:ea typeface="Clear Sans Bold"/>
                <a:cs typeface="Clear Sans Bold"/>
                <a:sym typeface="Clear Sans Bold"/>
              </a:rPr>
              <a:t>codes de statut HTTP</a:t>
            </a:r>
            <a:r>
              <a:rPr lang="en-US" sz="2499">
                <a:solidFill>
                  <a:srgbClr val="2A3D66"/>
                </a:solidFill>
                <a:latin typeface="Clear Sans"/>
                <a:ea typeface="Clear Sans"/>
                <a:cs typeface="Clear Sans"/>
                <a:sym typeface="Clear Sans"/>
              </a:rPr>
              <a:t> appropriés, permettant une réponse claire et efficace aux clients lors de requêtes mal formées.</a:t>
            </a:r>
          </a:p>
        </p:txBody>
      </p:sp>
      <p:grpSp>
        <p:nvGrpSpPr>
          <p:cNvPr id="7" name="Group 7"/>
          <p:cNvGrpSpPr/>
          <p:nvPr/>
        </p:nvGrpSpPr>
        <p:grpSpPr>
          <a:xfrm>
            <a:off x="10987409" y="2188450"/>
            <a:ext cx="7300591" cy="8098550"/>
            <a:chOff x="0" y="0"/>
            <a:chExt cx="904842" cy="1003742"/>
          </a:xfrm>
        </p:grpSpPr>
        <p:sp>
          <p:nvSpPr>
            <p:cNvPr id="8" name="Freeform 8"/>
            <p:cNvSpPr/>
            <p:nvPr/>
          </p:nvSpPr>
          <p:spPr>
            <a:xfrm>
              <a:off x="0" y="0"/>
              <a:ext cx="904842" cy="1003742"/>
            </a:xfrm>
            <a:custGeom>
              <a:avLst/>
              <a:gdLst/>
              <a:ahLst/>
              <a:cxnLst/>
              <a:rect l="l" t="t" r="r" b="b"/>
              <a:pathLst>
                <a:path w="904842" h="1003742">
                  <a:moveTo>
                    <a:pt x="0" y="0"/>
                  </a:moveTo>
                  <a:lnTo>
                    <a:pt x="904842" y="0"/>
                  </a:lnTo>
                  <a:lnTo>
                    <a:pt x="904842" y="1003742"/>
                  </a:lnTo>
                  <a:lnTo>
                    <a:pt x="0" y="1003742"/>
                  </a:lnTo>
                  <a:close/>
                </a:path>
              </a:pathLst>
            </a:custGeom>
            <a:blipFill>
              <a:blip r:embed="rId2"/>
              <a:stretch>
                <a:fillRect t="-25913" b="-25913"/>
              </a:stretch>
            </a:blipFill>
          </p:spPr>
          <p:txBody>
            <a:bodyPr/>
            <a:lstStyle/>
            <a:p>
              <a:endParaRPr lang="fr-GN"/>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637</Words>
  <Application>Microsoft Office PowerPoint</Application>
  <PresentationFormat>Personnalisé</PresentationFormat>
  <Paragraphs>68</Paragraphs>
  <Slides>12</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12</vt:i4>
      </vt:variant>
    </vt:vector>
  </HeadingPairs>
  <TitlesOfParts>
    <vt:vector size="19" baseType="lpstr">
      <vt:lpstr>Tenor Sans</vt:lpstr>
      <vt:lpstr>Calibri</vt:lpstr>
      <vt:lpstr>Clear Sans</vt:lpstr>
      <vt:lpstr>Clear Sans Bold</vt:lpstr>
      <vt:lpstr>Arial</vt:lpstr>
      <vt:lpstr>Clear Sans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 Système d’Information Médical</dc:title>
  <dc:description>Présentation - Système d’Information Médical</dc:description>
  <cp:lastModifiedBy>DIALLO Aissatou Lamarana</cp:lastModifiedBy>
  <cp:revision>2</cp:revision>
  <dcterms:created xsi:type="dcterms:W3CDTF">2006-08-16T00:00:00Z</dcterms:created>
  <dcterms:modified xsi:type="dcterms:W3CDTF">2026-01-21T10:47:11Z</dcterms:modified>
  <dc:identifier>DAG_Cd0Y7Go</dc:identifier>
</cp:coreProperties>
</file>